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88" r:id="rId20"/>
    <p:sldId id="291" r:id="rId21"/>
    <p:sldId id="290" r:id="rId22"/>
    <p:sldId id="274" r:id="rId23"/>
    <p:sldId id="275" r:id="rId24"/>
    <p:sldId id="276" r:id="rId25"/>
    <p:sldId id="277" r:id="rId26"/>
    <p:sldId id="278" r:id="rId27"/>
    <p:sldId id="279" r:id="rId28"/>
    <p:sldId id="280" r:id="rId29"/>
    <p:sldId id="281" r:id="rId30"/>
    <p:sldId id="282" r:id="rId31"/>
    <p:sldId id="283"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79C3D9A-E95B-4DAE-9511-7D713A567CE9}">
  <a:tblStyle styleId="{379C3D9A-E95B-4DAE-9511-7D713A567CE9}"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726" y="78"/>
      </p:cViewPr>
      <p:guideLst/>
    </p:cSldViewPr>
  </p:slideViewPr>
  <p:notesTextViewPr>
    <p:cViewPr>
      <p:scale>
        <a:sx n="1" d="1"/>
        <a:sy n="1" d="1"/>
      </p:scale>
      <p:origin x="0" y="-54"/>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400770261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236463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b="1" dirty="0" smtClean="0"/>
              <a:t>“Nancy</a:t>
            </a:r>
            <a:r>
              <a:rPr lang="en-US" b="1" baseline="0" dirty="0" smtClean="0"/>
              <a:t> will now explain the research tasks….”</a:t>
            </a:r>
            <a:endParaRPr b="1" dirty="0"/>
          </a:p>
        </p:txBody>
      </p:sp>
    </p:spTree>
    <p:extLst>
      <p:ext uri="{BB962C8B-B14F-4D97-AF65-F5344CB8AC3E}">
        <p14:creationId xmlns:p14="http://schemas.microsoft.com/office/powerpoint/2010/main" val="2027387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84211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Our</a:t>
            </a:r>
            <a:r>
              <a:rPr lang="en-US" baseline="0" dirty="0" smtClean="0"/>
              <a:t> timeline was divided into research tasks and RET deliverable expectations. </a:t>
            </a:r>
            <a:endParaRPr dirty="0"/>
          </a:p>
        </p:txBody>
      </p:sp>
    </p:spTree>
    <p:extLst>
      <p:ext uri="{BB962C8B-B14F-4D97-AF65-F5344CB8AC3E}">
        <p14:creationId xmlns:p14="http://schemas.microsoft.com/office/powerpoint/2010/main" val="673845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Start</a:t>
            </a:r>
            <a:r>
              <a:rPr lang="en-US" baseline="0" dirty="0" smtClean="0"/>
              <a:t> with the coupons, which are essentially the materials we are sampling.  The two materials we used were copper and the nanocomposites.</a:t>
            </a:r>
          </a:p>
          <a:p>
            <a:pPr lvl="0">
              <a:spcBef>
                <a:spcPts val="0"/>
              </a:spcBef>
              <a:buNone/>
            </a:pPr>
            <a:r>
              <a:rPr lang="en-US" baseline="0" dirty="0" smtClean="0"/>
              <a:t>Coupons were inserted into the coupon rods.  The coupon rods were inserted into the </a:t>
            </a:r>
            <a:r>
              <a:rPr lang="en-US" baseline="0" smtClean="0"/>
              <a:t>biofilm reactor. </a:t>
            </a:r>
            <a:endParaRPr/>
          </a:p>
        </p:txBody>
      </p:sp>
    </p:spTree>
    <p:extLst>
      <p:ext uri="{BB962C8B-B14F-4D97-AF65-F5344CB8AC3E}">
        <p14:creationId xmlns:p14="http://schemas.microsoft.com/office/powerpoint/2010/main" val="2738485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Pseudomonas</a:t>
            </a:r>
            <a:r>
              <a:rPr lang="en-US" baseline="0" dirty="0" smtClean="0"/>
              <a:t> </a:t>
            </a:r>
            <a:r>
              <a:rPr lang="en-US" baseline="0" dirty="0" err="1" smtClean="0"/>
              <a:t>fluorescens</a:t>
            </a:r>
            <a:r>
              <a:rPr lang="en-US" baseline="0" dirty="0" smtClean="0"/>
              <a:t> was added to the biofilm reactor because it is harmless and commonly found in water distribution systems. </a:t>
            </a:r>
            <a:endParaRPr dirty="0"/>
          </a:p>
        </p:txBody>
      </p:sp>
    </p:spTree>
    <p:extLst>
      <p:ext uri="{BB962C8B-B14F-4D97-AF65-F5344CB8AC3E}">
        <p14:creationId xmlns:p14="http://schemas.microsoft.com/office/powerpoint/2010/main" val="2950458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smtClean="0"/>
              <a:t>A nutrient solution was added as</a:t>
            </a:r>
            <a:r>
              <a:rPr lang="en-US" baseline="0" dirty="0" smtClean="0"/>
              <a:t> “food” for the </a:t>
            </a:r>
            <a:r>
              <a:rPr lang="en-US" baseline="0" dirty="0" err="1" smtClean="0"/>
              <a:t>microbials</a:t>
            </a:r>
            <a:r>
              <a:rPr lang="en-US" baseline="0" dirty="0" smtClean="0"/>
              <a:t>. The Nutrient stock contained mainly nitrates, phosphates, and a carbon source.  The carbon source was mainly glucose.   The pH was maintained at 7.5 with a </a:t>
            </a:r>
            <a:r>
              <a:rPr lang="en-US" baseline="0" dirty="0" err="1" smtClean="0"/>
              <a:t>buffere</a:t>
            </a:r>
            <a:r>
              <a:rPr lang="en-US" baseline="0" dirty="0" smtClean="0"/>
              <a:t> solution and the room temperature was kept at 25 degrees </a:t>
            </a:r>
            <a:r>
              <a:rPr lang="en-US" baseline="0" dirty="0" err="1" smtClean="0"/>
              <a:t>celcius</a:t>
            </a:r>
            <a:r>
              <a:rPr lang="en-US" baseline="0" dirty="0" smtClean="0"/>
              <a:t>. </a:t>
            </a:r>
            <a:endParaRPr dirty="0"/>
          </a:p>
        </p:txBody>
      </p:sp>
    </p:spTree>
    <p:extLst>
      <p:ext uri="{BB962C8B-B14F-4D97-AF65-F5344CB8AC3E}">
        <p14:creationId xmlns:p14="http://schemas.microsoft.com/office/powerpoint/2010/main" val="2901770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45038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9" name="Shape 2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Located at the EPA. Describe the process of mixing the dye with the DI water and pipetting it onto the biofilm. Let sit for 15 minutes, then examine using the LSM. </a:t>
            </a:r>
          </a:p>
        </p:txBody>
      </p:sp>
    </p:spTree>
    <p:extLst>
      <p:ext uri="{BB962C8B-B14F-4D97-AF65-F5344CB8AC3E}">
        <p14:creationId xmlns:p14="http://schemas.microsoft.com/office/powerpoint/2010/main" val="957123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8" name="Shape 2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47815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7616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14882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When data was</a:t>
            </a:r>
            <a:r>
              <a:rPr lang="en-US" baseline="0" dirty="0" smtClean="0"/>
              <a:t> analyzed in JMP with the biofilm data, </a:t>
            </a:r>
            <a:r>
              <a:rPr lang="en-US" dirty="0" smtClean="0"/>
              <a:t>Only major factor</a:t>
            </a:r>
            <a:r>
              <a:rPr lang="en-US" baseline="0" dirty="0" smtClean="0"/>
              <a:t> was surface roughness. </a:t>
            </a:r>
          </a:p>
          <a:p>
            <a:r>
              <a:rPr lang="en-US" b="1" baseline="0" dirty="0" smtClean="0"/>
              <a:t>“Amy will discuss what we learned from our research….”</a:t>
            </a:r>
            <a:endParaRPr lang="en-US" b="1" dirty="0"/>
          </a:p>
        </p:txBody>
      </p:sp>
    </p:spTree>
    <p:extLst>
      <p:ext uri="{BB962C8B-B14F-4D97-AF65-F5344CB8AC3E}">
        <p14:creationId xmlns:p14="http://schemas.microsoft.com/office/powerpoint/2010/main" val="2466893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Amy Starts</a:t>
            </a:r>
            <a:r>
              <a:rPr lang="en-US" dirty="0" smtClean="0"/>
              <a:t>:</a:t>
            </a:r>
            <a:r>
              <a:rPr lang="en-US" baseline="0" dirty="0" smtClean="0"/>
              <a:t> </a:t>
            </a:r>
            <a:r>
              <a:rPr lang="en-US" dirty="0" smtClean="0"/>
              <a:t>When we compared the </a:t>
            </a:r>
            <a:r>
              <a:rPr lang="en-US" dirty="0" err="1" smtClean="0"/>
              <a:t>nano</a:t>
            </a:r>
            <a:r>
              <a:rPr lang="en-US" dirty="0" smtClean="0"/>
              <a:t> with copper, we saw that we got</a:t>
            </a:r>
            <a:r>
              <a:rPr lang="en-US" baseline="0" dirty="0" smtClean="0"/>
              <a:t> more growth on the </a:t>
            </a:r>
            <a:r>
              <a:rPr lang="en-US" baseline="0" dirty="0" err="1" smtClean="0"/>
              <a:t>nano</a:t>
            </a:r>
            <a:r>
              <a:rPr lang="en-US" baseline="0" dirty="0" smtClean="0"/>
              <a:t> than copper. </a:t>
            </a:r>
            <a:endParaRPr lang="en-US" dirty="0"/>
          </a:p>
        </p:txBody>
      </p:sp>
    </p:spTree>
    <p:extLst>
      <p:ext uri="{BB962C8B-B14F-4D97-AF65-F5344CB8AC3E}">
        <p14:creationId xmlns:p14="http://schemas.microsoft.com/office/powerpoint/2010/main" val="792810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7" name="Shape 2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If we take sections of the Z-stack and counted actual number of slices</a:t>
            </a:r>
            <a:r>
              <a:rPr lang="en-US" baseline="0" dirty="0" smtClean="0"/>
              <a:t> from pics., it was clear that biofilm growth on the Nano was thicker. </a:t>
            </a:r>
          </a:p>
          <a:p>
            <a:pPr lvl="0">
              <a:spcBef>
                <a:spcPts val="0"/>
              </a:spcBef>
              <a:buNone/>
            </a:pPr>
            <a:r>
              <a:rPr lang="en-US" baseline="0" dirty="0" smtClean="0"/>
              <a:t>Not what we expected, but future research is needed….</a:t>
            </a:r>
            <a:endParaRPr dirty="0"/>
          </a:p>
        </p:txBody>
      </p:sp>
    </p:spTree>
    <p:extLst>
      <p:ext uri="{BB962C8B-B14F-4D97-AF65-F5344CB8AC3E}">
        <p14:creationId xmlns:p14="http://schemas.microsoft.com/office/powerpoint/2010/main" val="233739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4" name="Shape 2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89578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2" name="Shape 2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68303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5" name="Shape 2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51419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4" name="Shape 3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b="1" dirty="0" smtClean="0"/>
              <a:t>Nancy will now explain her unit…”</a:t>
            </a:r>
            <a:endParaRPr b="1" dirty="0"/>
          </a:p>
        </p:txBody>
      </p:sp>
    </p:spTree>
    <p:extLst>
      <p:ext uri="{BB962C8B-B14F-4D97-AF65-F5344CB8AC3E}">
        <p14:creationId xmlns:p14="http://schemas.microsoft.com/office/powerpoint/2010/main" val="3418933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4" name="Shape 3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33760213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8871164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5" name="Shape 3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166447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764816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4" name="Shape 3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025743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Shape 3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1" name="Shape 3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09012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36022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37500"/>
              <a:buFont typeface="Arial"/>
              <a:buNone/>
            </a:pPr>
            <a:r>
              <a:rPr lang="en" sz="800">
                <a:solidFill>
                  <a:schemeClr val="dk1"/>
                </a:solidFill>
              </a:rPr>
              <a:t>Positive: Human gut, Sand filtration, Waste water treatment,“Self-purification” in natural environment. </a:t>
            </a:r>
          </a:p>
          <a:p>
            <a:pPr lvl="0">
              <a:spcBef>
                <a:spcPts val="0"/>
              </a:spcBef>
              <a:buClr>
                <a:schemeClr val="dk1"/>
              </a:buClr>
              <a:buSzPct val="137500"/>
              <a:buFont typeface="Arial"/>
              <a:buNone/>
            </a:pPr>
            <a:r>
              <a:rPr lang="en" sz="800">
                <a:solidFill>
                  <a:schemeClr val="dk1"/>
                </a:solidFill>
              </a:rPr>
              <a:t>Negative: Dental biofilms, Ship hulls, Other health issues, Reduce quality of drinking water, Pipe corrosion, Protect pathogens and viruses</a:t>
            </a:r>
          </a:p>
        </p:txBody>
      </p:sp>
    </p:spTree>
    <p:extLst>
      <p:ext uri="{BB962C8B-B14F-4D97-AF65-F5344CB8AC3E}">
        <p14:creationId xmlns:p14="http://schemas.microsoft.com/office/powerpoint/2010/main" val="140910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78103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92270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25526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 name="Shape 1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53035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6789" indent="0" algn="ctr">
              <a:buNone/>
              <a:defRPr/>
            </a:lvl2pPr>
            <a:lvl3pPr marL="913577" indent="0" algn="ctr">
              <a:buNone/>
              <a:defRPr/>
            </a:lvl3pPr>
            <a:lvl4pPr marL="1370366" indent="0" algn="ctr">
              <a:buNone/>
              <a:defRPr/>
            </a:lvl4pPr>
            <a:lvl5pPr marL="1827154" indent="0" algn="ctr">
              <a:buNone/>
              <a:defRPr/>
            </a:lvl5pPr>
            <a:lvl6pPr marL="2283943" indent="0" algn="ctr">
              <a:buNone/>
              <a:defRPr/>
            </a:lvl6pPr>
            <a:lvl7pPr marL="2740731" indent="0" algn="ctr">
              <a:buNone/>
              <a:defRPr/>
            </a:lvl7pPr>
            <a:lvl8pPr marL="3197520" indent="0" algn="ctr">
              <a:buNone/>
              <a:defRPr/>
            </a:lvl8pPr>
            <a:lvl9pPr marL="365430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AE7219-A6B5-407D-84E8-5AF3455AE1E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6174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6F7A81-5267-4EA6-B8C1-F91A7CBD21D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5920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8"/>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8"/>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B2CF0F-8716-4A2E-8010-C644EB158F6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71000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 name="Shape 19"/>
          <p:cNvSpPr txBox="1">
            <a:spLocks noGrp="1"/>
          </p:cNvSpPr>
          <p:nvPr>
            <p:ph type="sldNum" idx="10"/>
          </p:nvPr>
        </p:nvSpPr>
        <p:spPr>
          <a:xfrm>
            <a:off x="8472489" y="4662932"/>
            <a:ext cx="549275" cy="393336"/>
          </a:xfrm>
        </p:spPr>
        <p:txBody>
          <a:bodyPr lIns="91425" tIns="91425" rIns="91425" bIns="91425" anchor="ctr">
            <a:noAutofit/>
          </a:bodyPr>
          <a:lstStyle>
            <a:lvl1pPr>
              <a:spcBef>
                <a:spcPts val="0"/>
              </a:spcBef>
              <a:defRPr/>
            </a:lvl1pPr>
          </a:lstStyle>
          <a:p>
            <a:pPr>
              <a:defRPr/>
            </a:pPr>
            <a:fld id="{9C488162-1BA8-49E1-B759-4B3F5000E910}" type="slidenum">
              <a:rPr lang="en">
                <a:solidFill>
                  <a:srgbClr val="000000"/>
                </a:solidFill>
              </a:rPr>
              <a:pPr>
                <a:defRPr/>
              </a:pPr>
              <a:t>‹#›</a:t>
            </a:fld>
            <a:endParaRPr lang="en">
              <a:solidFill>
                <a:srgbClr val="000000"/>
              </a:solidFill>
            </a:endParaRPr>
          </a:p>
        </p:txBody>
      </p:sp>
    </p:spTree>
    <p:extLst>
      <p:ext uri="{BB962C8B-B14F-4D97-AF65-F5344CB8AC3E}">
        <p14:creationId xmlns:p14="http://schemas.microsoft.com/office/powerpoint/2010/main" val="3313076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D6C8C8-8F11-47E1-B0C7-C608CBABF4E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59477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1556"/>
          </a:xfrm>
        </p:spPr>
        <p:txBody>
          <a:bodyPr anchor="t"/>
          <a:lstStyle>
            <a:lvl1pPr algn="l">
              <a:defRPr sz="3996"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998"/>
            </a:lvl1pPr>
            <a:lvl2pPr marL="456789" indent="0">
              <a:buNone/>
              <a:defRPr sz="1798"/>
            </a:lvl2pPr>
            <a:lvl3pPr marL="913577" indent="0">
              <a:buNone/>
              <a:defRPr sz="1599"/>
            </a:lvl3pPr>
            <a:lvl4pPr marL="1370366" indent="0">
              <a:buNone/>
              <a:defRPr sz="1399"/>
            </a:lvl4pPr>
            <a:lvl5pPr marL="1827154" indent="0">
              <a:buNone/>
              <a:defRPr sz="1399"/>
            </a:lvl5pPr>
            <a:lvl6pPr marL="2283943" indent="0">
              <a:buNone/>
              <a:defRPr sz="1399"/>
            </a:lvl6pPr>
            <a:lvl7pPr marL="2740731" indent="0">
              <a:buNone/>
              <a:defRPr sz="1399"/>
            </a:lvl7pPr>
            <a:lvl8pPr marL="3197520" indent="0">
              <a:buNone/>
              <a:defRPr sz="1399"/>
            </a:lvl8pPr>
            <a:lvl9pPr marL="3654308" indent="0">
              <a:buNone/>
              <a:defRPr sz="1399"/>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15794-F3CE-4D84-8257-BBBDD621EA8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82504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473"/>
          </a:xfr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473"/>
          </a:xfr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BC68DE-EC53-4EB1-9F23-7A9289C01F8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24576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398" b="1"/>
            </a:lvl1pPr>
            <a:lvl2pPr marL="456789" indent="0">
              <a:buNone/>
              <a:defRPr sz="1998" b="1"/>
            </a:lvl2pPr>
            <a:lvl3pPr marL="913577" indent="0">
              <a:buNone/>
              <a:defRPr sz="1798" b="1"/>
            </a:lvl3pPr>
            <a:lvl4pPr marL="1370366" indent="0">
              <a:buNone/>
              <a:defRPr sz="1599" b="1"/>
            </a:lvl4pPr>
            <a:lvl5pPr marL="1827154" indent="0">
              <a:buNone/>
              <a:defRPr sz="1599" b="1"/>
            </a:lvl5pPr>
            <a:lvl6pPr marL="2283943" indent="0">
              <a:buNone/>
              <a:defRPr sz="1599" b="1"/>
            </a:lvl6pPr>
            <a:lvl7pPr marL="2740731" indent="0">
              <a:buNone/>
              <a:defRPr sz="1599" b="1"/>
            </a:lvl7pPr>
            <a:lvl8pPr marL="3197520" indent="0">
              <a:buNone/>
              <a:defRPr sz="1599" b="1"/>
            </a:lvl8pPr>
            <a:lvl9pPr marL="3654308" indent="0">
              <a:buNone/>
              <a:defRPr sz="1599"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398"/>
            </a:lvl1pPr>
            <a:lvl2pPr>
              <a:defRPr sz="1998"/>
            </a:lvl2pPr>
            <a:lvl3pPr>
              <a:defRPr sz="1798"/>
            </a:lvl3pPr>
            <a:lvl4pPr>
              <a:defRPr sz="1599"/>
            </a:lvl4pPr>
            <a:lvl5pPr>
              <a:defRPr sz="1599"/>
            </a:lvl5pPr>
            <a:lvl6pPr>
              <a:defRPr sz="1599"/>
            </a:lvl6pPr>
            <a:lvl7pPr>
              <a:defRPr sz="1599"/>
            </a:lvl7pPr>
            <a:lvl8pPr>
              <a:defRPr sz="1599"/>
            </a:lvl8pPr>
            <a:lvl9pPr>
              <a:defRPr sz="15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398" b="1"/>
            </a:lvl1pPr>
            <a:lvl2pPr marL="456789" indent="0">
              <a:buNone/>
              <a:defRPr sz="1998" b="1"/>
            </a:lvl2pPr>
            <a:lvl3pPr marL="913577" indent="0">
              <a:buNone/>
              <a:defRPr sz="1798" b="1"/>
            </a:lvl3pPr>
            <a:lvl4pPr marL="1370366" indent="0">
              <a:buNone/>
              <a:defRPr sz="1599" b="1"/>
            </a:lvl4pPr>
            <a:lvl5pPr marL="1827154" indent="0">
              <a:buNone/>
              <a:defRPr sz="1599" b="1"/>
            </a:lvl5pPr>
            <a:lvl6pPr marL="2283943" indent="0">
              <a:buNone/>
              <a:defRPr sz="1599" b="1"/>
            </a:lvl6pPr>
            <a:lvl7pPr marL="2740731" indent="0">
              <a:buNone/>
              <a:defRPr sz="1599" b="1"/>
            </a:lvl7pPr>
            <a:lvl8pPr marL="3197520" indent="0">
              <a:buNone/>
              <a:defRPr sz="1599" b="1"/>
            </a:lvl8pPr>
            <a:lvl9pPr marL="3654308" indent="0">
              <a:buNone/>
              <a:defRPr sz="1599"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398"/>
            </a:lvl1pPr>
            <a:lvl2pPr>
              <a:defRPr sz="1998"/>
            </a:lvl2pPr>
            <a:lvl3pPr>
              <a:defRPr sz="1798"/>
            </a:lvl3pPr>
            <a:lvl4pPr>
              <a:defRPr sz="1599"/>
            </a:lvl4pPr>
            <a:lvl5pPr>
              <a:defRPr sz="1599"/>
            </a:lvl5pPr>
            <a:lvl6pPr>
              <a:defRPr sz="1599"/>
            </a:lvl6pPr>
            <a:lvl7pPr>
              <a:defRPr sz="1599"/>
            </a:lvl7pPr>
            <a:lvl8pPr>
              <a:defRPr sz="1599"/>
            </a:lvl8pPr>
            <a:lvl9pPr>
              <a:defRPr sz="159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71E4F58-F415-427B-B848-7B14C73DE9B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38507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BAC3AA3-C6BB-46BD-9D21-1EE58E4F0CA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50263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96CCD88-5BCD-49E7-9AFD-AAE8F3ED454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43920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8"/>
          </a:xfrm>
        </p:spPr>
        <p:txBody>
          <a:bodyPr anchor="b"/>
          <a:lstStyle>
            <a:lvl1pPr algn="l">
              <a:defRPr sz="1998" b="1"/>
            </a:lvl1pPr>
          </a:lstStyle>
          <a:p>
            <a:r>
              <a:rPr lang="en-US" smtClean="0"/>
              <a:t>Click to edit Master title style</a:t>
            </a:r>
            <a:endParaRPr lang="en-US"/>
          </a:p>
        </p:txBody>
      </p:sp>
      <p:sp>
        <p:nvSpPr>
          <p:cNvPr id="3" name="Content Placeholder 2"/>
          <p:cNvSpPr>
            <a:spLocks noGrp="1"/>
          </p:cNvSpPr>
          <p:nvPr>
            <p:ph idx="1"/>
          </p:nvPr>
        </p:nvSpPr>
        <p:spPr>
          <a:xfrm>
            <a:off x="3575050" y="204787"/>
            <a:ext cx="5111750" cy="4389835"/>
          </a:xfrm>
        </p:spPr>
        <p:txBody>
          <a:bodyPr/>
          <a:lstStyle>
            <a:lvl1pPr>
              <a:defRPr sz="3197"/>
            </a:lvl1pPr>
            <a:lvl2pPr>
              <a:defRPr sz="2797"/>
            </a:lvl2pPr>
            <a:lvl3pPr>
              <a:defRPr sz="2398"/>
            </a:lvl3pPr>
            <a:lvl4pPr>
              <a:defRPr sz="1998"/>
            </a:lvl4pPr>
            <a:lvl5pPr>
              <a:defRPr sz="1998"/>
            </a:lvl5pPr>
            <a:lvl6pPr>
              <a:defRPr sz="1998"/>
            </a:lvl6pPr>
            <a:lvl7pPr>
              <a:defRPr sz="1998"/>
            </a:lvl7pPr>
            <a:lvl8pPr>
              <a:defRPr sz="1998"/>
            </a:lvl8pPr>
            <a:lvl9pPr>
              <a:defRPr sz="19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6"/>
            <a:ext cx="3008313" cy="3518297"/>
          </a:xfrm>
        </p:spPr>
        <p:txBody>
          <a:bodyPr/>
          <a:lstStyle>
            <a:lvl1pPr marL="0" indent="0">
              <a:buNone/>
              <a:defRPr sz="1399"/>
            </a:lvl1pPr>
            <a:lvl2pPr marL="456789" indent="0">
              <a:buNone/>
              <a:defRPr sz="1199"/>
            </a:lvl2pPr>
            <a:lvl3pPr marL="913577" indent="0">
              <a:buNone/>
              <a:defRPr sz="999"/>
            </a:lvl3pPr>
            <a:lvl4pPr marL="1370366" indent="0">
              <a:buNone/>
              <a:defRPr sz="899"/>
            </a:lvl4pPr>
            <a:lvl5pPr marL="1827154" indent="0">
              <a:buNone/>
              <a:defRPr sz="899"/>
            </a:lvl5pPr>
            <a:lvl6pPr marL="2283943" indent="0">
              <a:buNone/>
              <a:defRPr sz="899"/>
            </a:lvl6pPr>
            <a:lvl7pPr marL="2740731" indent="0">
              <a:buNone/>
              <a:defRPr sz="899"/>
            </a:lvl7pPr>
            <a:lvl8pPr marL="3197520" indent="0">
              <a:buNone/>
              <a:defRPr sz="899"/>
            </a:lvl8pPr>
            <a:lvl9pPr marL="3654308" indent="0">
              <a:buNone/>
              <a:defRPr sz="899"/>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D985B4-AA2E-420A-A292-627A996129F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57617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3"/>
          </a:xfrm>
        </p:spPr>
        <p:txBody>
          <a:bodyPr anchor="b"/>
          <a:lstStyle>
            <a:lvl1pPr algn="l">
              <a:defRPr sz="1998"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2"/>
            <a:ext cx="5486400" cy="3086100"/>
          </a:xfrm>
        </p:spPr>
        <p:txBody>
          <a:bodyPr/>
          <a:lstStyle>
            <a:lvl1pPr marL="0" indent="0">
              <a:buNone/>
              <a:defRPr sz="3197"/>
            </a:lvl1pPr>
            <a:lvl2pPr marL="456789" indent="0">
              <a:buNone/>
              <a:defRPr sz="2797"/>
            </a:lvl2pPr>
            <a:lvl3pPr marL="913577" indent="0">
              <a:buNone/>
              <a:defRPr sz="2398"/>
            </a:lvl3pPr>
            <a:lvl4pPr marL="1370366" indent="0">
              <a:buNone/>
              <a:defRPr sz="1998"/>
            </a:lvl4pPr>
            <a:lvl5pPr marL="1827154" indent="0">
              <a:buNone/>
              <a:defRPr sz="1998"/>
            </a:lvl5pPr>
            <a:lvl6pPr marL="2283943" indent="0">
              <a:buNone/>
              <a:defRPr sz="1998"/>
            </a:lvl6pPr>
            <a:lvl7pPr marL="2740731" indent="0">
              <a:buNone/>
              <a:defRPr sz="1998"/>
            </a:lvl7pPr>
            <a:lvl8pPr marL="3197520" indent="0">
              <a:buNone/>
              <a:defRPr sz="1998"/>
            </a:lvl8pPr>
            <a:lvl9pPr marL="3654308" indent="0">
              <a:buNone/>
              <a:defRPr sz="1998"/>
            </a:lvl9pPr>
          </a:lstStyle>
          <a:p>
            <a:pPr lvl="0"/>
            <a:endParaRPr lang="en-US" noProof="0" smtClean="0"/>
          </a:p>
        </p:txBody>
      </p:sp>
      <p:sp>
        <p:nvSpPr>
          <p:cNvPr id="4" name="Text Placeholder 3"/>
          <p:cNvSpPr>
            <a:spLocks noGrp="1"/>
          </p:cNvSpPr>
          <p:nvPr>
            <p:ph type="body" sz="half" idx="2"/>
          </p:nvPr>
        </p:nvSpPr>
        <p:spPr>
          <a:xfrm>
            <a:off x="1792288" y="4025504"/>
            <a:ext cx="5486400" cy="603646"/>
          </a:xfrm>
        </p:spPr>
        <p:txBody>
          <a:bodyPr/>
          <a:lstStyle>
            <a:lvl1pPr marL="0" indent="0">
              <a:buNone/>
              <a:defRPr sz="1399"/>
            </a:lvl1pPr>
            <a:lvl2pPr marL="456789" indent="0">
              <a:buNone/>
              <a:defRPr sz="1199"/>
            </a:lvl2pPr>
            <a:lvl3pPr marL="913577" indent="0">
              <a:buNone/>
              <a:defRPr sz="999"/>
            </a:lvl3pPr>
            <a:lvl4pPr marL="1370366" indent="0">
              <a:buNone/>
              <a:defRPr sz="899"/>
            </a:lvl4pPr>
            <a:lvl5pPr marL="1827154" indent="0">
              <a:buNone/>
              <a:defRPr sz="899"/>
            </a:lvl5pPr>
            <a:lvl6pPr marL="2283943" indent="0">
              <a:buNone/>
              <a:defRPr sz="899"/>
            </a:lvl6pPr>
            <a:lvl7pPr marL="2740731" indent="0">
              <a:buNone/>
              <a:defRPr sz="899"/>
            </a:lvl7pPr>
            <a:lvl8pPr marL="3197520" indent="0">
              <a:buNone/>
              <a:defRPr sz="899"/>
            </a:lvl8pPr>
            <a:lvl9pPr marL="3654308" indent="0">
              <a:buNone/>
              <a:defRPr sz="899"/>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73B256-EDAE-40B0-BF45-03251F7DA6C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68131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184"/>
            <a:ext cx="8229600" cy="856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626"/>
            <a:ext cx="8229600" cy="339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551"/>
            <a:ext cx="2133600" cy="356857"/>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399">
                <a:latin typeface="Arial" charset="0"/>
                <a:ea typeface="ＭＳ Ｐゴシック" charset="0"/>
              </a:defRPr>
            </a:lvl1pPr>
          </a:lstStyle>
          <a:p>
            <a:pPr fontAlgn="base">
              <a:spcBef>
                <a:spcPct val="0"/>
              </a:spcBef>
              <a:spcAft>
                <a:spcPct val="0"/>
              </a:spcAft>
              <a:defRPr/>
            </a:pPr>
            <a:endParaRPr lang="en-US" kern="1200">
              <a:cs typeface="+mn-cs"/>
            </a:endParaRPr>
          </a:p>
        </p:txBody>
      </p:sp>
      <p:sp>
        <p:nvSpPr>
          <p:cNvPr id="1029" name="Rectangle 5"/>
          <p:cNvSpPr>
            <a:spLocks noGrp="1" noChangeArrowheads="1"/>
          </p:cNvSpPr>
          <p:nvPr>
            <p:ph type="ftr" sz="quarter" idx="3"/>
          </p:nvPr>
        </p:nvSpPr>
        <p:spPr bwMode="auto">
          <a:xfrm>
            <a:off x="3124200" y="4683551"/>
            <a:ext cx="2895600" cy="356857"/>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ctr" eaLnBrk="1" hangingPunct="1">
              <a:defRPr sz="1399">
                <a:latin typeface="Arial" charset="0"/>
                <a:ea typeface="ＭＳ Ｐゴシック" charset="0"/>
              </a:defRPr>
            </a:lvl1pPr>
          </a:lstStyle>
          <a:p>
            <a:pPr fontAlgn="base">
              <a:spcBef>
                <a:spcPct val="0"/>
              </a:spcBef>
              <a:spcAft>
                <a:spcPct val="0"/>
              </a:spcAft>
              <a:defRPr/>
            </a:pPr>
            <a:endParaRPr lang="en-US" kern="1200">
              <a:cs typeface="+mn-cs"/>
            </a:endParaRPr>
          </a:p>
        </p:txBody>
      </p:sp>
      <p:sp>
        <p:nvSpPr>
          <p:cNvPr id="1030" name="Rectangle 6"/>
          <p:cNvSpPr>
            <a:spLocks noGrp="1" noChangeArrowheads="1"/>
          </p:cNvSpPr>
          <p:nvPr>
            <p:ph type="sldNum" sz="quarter" idx="4"/>
          </p:nvPr>
        </p:nvSpPr>
        <p:spPr bwMode="auto">
          <a:xfrm>
            <a:off x="6553200" y="4683551"/>
            <a:ext cx="2133600" cy="356857"/>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399" smtClean="0"/>
            </a:lvl1pPr>
          </a:lstStyle>
          <a:p>
            <a:pPr fontAlgn="base">
              <a:spcBef>
                <a:spcPct val="0"/>
              </a:spcBef>
              <a:spcAft>
                <a:spcPct val="0"/>
              </a:spcAft>
              <a:defRPr/>
            </a:pPr>
            <a:fld id="{771431FE-3E7F-4FD0-AB70-29C8370B58F9}" type="slidenum">
              <a:rPr lang="en-US" altLang="en-US" kern="1200">
                <a:latin typeface="Arial" panose="020B0604020202020204" pitchFamily="34" charset="0"/>
                <a:ea typeface="ＭＳ Ｐゴシック" panose="020B0600070205080204" pitchFamily="34" charset="-128"/>
                <a:cs typeface="+mn-cs"/>
              </a:rPr>
              <a:pPr fontAlgn="base">
                <a:spcBef>
                  <a:spcPct val="0"/>
                </a:spcBef>
                <a:spcAft>
                  <a:spcPct val="0"/>
                </a:spcAft>
                <a:defRPr/>
              </a:pPr>
              <a:t>‹#›</a:t>
            </a:fld>
            <a:endParaRPr lang="en-US" altLang="en-US" kern="1200">
              <a:latin typeface="Arial" panose="020B0604020202020204" pitchFamily="34" charset="0"/>
              <a:ea typeface="ＭＳ Ｐゴシック" panose="020B0600070205080204" pitchFamily="34" charset="-128"/>
              <a:cs typeface="+mn-cs"/>
            </a:endParaRPr>
          </a:p>
        </p:txBody>
      </p:sp>
      <p:pic>
        <p:nvPicPr>
          <p:cNvPr id="1031" name="Picture 1" descr="1.pdf"/>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20619"/>
            <a:ext cx="9144000" cy="5138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64130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396">
          <a:solidFill>
            <a:schemeClr val="tx2"/>
          </a:solidFill>
          <a:latin typeface="+mj-lt"/>
          <a:ea typeface="+mj-ea"/>
          <a:cs typeface="+mj-cs"/>
        </a:defRPr>
      </a:lvl1pPr>
      <a:lvl2pPr algn="ctr" rtl="0" eaLnBrk="0" fontAlgn="base" hangingPunct="0">
        <a:spcBef>
          <a:spcPct val="0"/>
        </a:spcBef>
        <a:spcAft>
          <a:spcPct val="0"/>
        </a:spcAft>
        <a:defRPr sz="4396">
          <a:solidFill>
            <a:schemeClr val="tx2"/>
          </a:solidFill>
          <a:latin typeface="Arial" charset="0"/>
          <a:ea typeface="ＭＳ Ｐゴシック" charset="0"/>
        </a:defRPr>
      </a:lvl2pPr>
      <a:lvl3pPr algn="ctr" rtl="0" eaLnBrk="0" fontAlgn="base" hangingPunct="0">
        <a:spcBef>
          <a:spcPct val="0"/>
        </a:spcBef>
        <a:spcAft>
          <a:spcPct val="0"/>
        </a:spcAft>
        <a:defRPr sz="4396">
          <a:solidFill>
            <a:schemeClr val="tx2"/>
          </a:solidFill>
          <a:latin typeface="Arial" charset="0"/>
          <a:ea typeface="ＭＳ Ｐゴシック" charset="0"/>
        </a:defRPr>
      </a:lvl3pPr>
      <a:lvl4pPr algn="ctr" rtl="0" eaLnBrk="0" fontAlgn="base" hangingPunct="0">
        <a:spcBef>
          <a:spcPct val="0"/>
        </a:spcBef>
        <a:spcAft>
          <a:spcPct val="0"/>
        </a:spcAft>
        <a:defRPr sz="4396">
          <a:solidFill>
            <a:schemeClr val="tx2"/>
          </a:solidFill>
          <a:latin typeface="Arial" charset="0"/>
          <a:ea typeface="ＭＳ Ｐゴシック" charset="0"/>
        </a:defRPr>
      </a:lvl4pPr>
      <a:lvl5pPr algn="ctr" rtl="0" eaLnBrk="0" fontAlgn="base" hangingPunct="0">
        <a:spcBef>
          <a:spcPct val="0"/>
        </a:spcBef>
        <a:spcAft>
          <a:spcPct val="0"/>
        </a:spcAft>
        <a:defRPr sz="4396">
          <a:solidFill>
            <a:schemeClr val="tx2"/>
          </a:solidFill>
          <a:latin typeface="Arial" charset="0"/>
          <a:ea typeface="ＭＳ Ｐゴシック" charset="0"/>
        </a:defRPr>
      </a:lvl5pPr>
      <a:lvl6pPr marL="456789" algn="ctr" rtl="0" fontAlgn="base">
        <a:spcBef>
          <a:spcPct val="0"/>
        </a:spcBef>
        <a:spcAft>
          <a:spcPct val="0"/>
        </a:spcAft>
        <a:defRPr sz="4396">
          <a:solidFill>
            <a:schemeClr val="tx2"/>
          </a:solidFill>
          <a:latin typeface="Arial" charset="0"/>
          <a:ea typeface="ＭＳ Ｐゴシック" charset="0"/>
        </a:defRPr>
      </a:lvl6pPr>
      <a:lvl7pPr marL="913577" algn="ctr" rtl="0" fontAlgn="base">
        <a:spcBef>
          <a:spcPct val="0"/>
        </a:spcBef>
        <a:spcAft>
          <a:spcPct val="0"/>
        </a:spcAft>
        <a:defRPr sz="4396">
          <a:solidFill>
            <a:schemeClr val="tx2"/>
          </a:solidFill>
          <a:latin typeface="Arial" charset="0"/>
          <a:ea typeface="ＭＳ Ｐゴシック" charset="0"/>
        </a:defRPr>
      </a:lvl7pPr>
      <a:lvl8pPr marL="1370366" algn="ctr" rtl="0" fontAlgn="base">
        <a:spcBef>
          <a:spcPct val="0"/>
        </a:spcBef>
        <a:spcAft>
          <a:spcPct val="0"/>
        </a:spcAft>
        <a:defRPr sz="4396">
          <a:solidFill>
            <a:schemeClr val="tx2"/>
          </a:solidFill>
          <a:latin typeface="Arial" charset="0"/>
          <a:ea typeface="ＭＳ Ｐゴシック" charset="0"/>
        </a:defRPr>
      </a:lvl8pPr>
      <a:lvl9pPr marL="1827154" algn="ctr" rtl="0" fontAlgn="base">
        <a:spcBef>
          <a:spcPct val="0"/>
        </a:spcBef>
        <a:spcAft>
          <a:spcPct val="0"/>
        </a:spcAft>
        <a:defRPr sz="4396">
          <a:solidFill>
            <a:schemeClr val="tx2"/>
          </a:solidFill>
          <a:latin typeface="Arial" charset="0"/>
          <a:ea typeface="ＭＳ Ｐゴシック" charset="0"/>
        </a:defRPr>
      </a:lvl9pPr>
    </p:titleStyle>
    <p:bodyStyle>
      <a:lvl1pPr marL="342591" indent="-342591" algn="l" rtl="0" eaLnBrk="0" fontAlgn="base" hangingPunct="0">
        <a:spcBef>
          <a:spcPct val="20000"/>
        </a:spcBef>
        <a:spcAft>
          <a:spcPct val="0"/>
        </a:spcAft>
        <a:buChar char="•"/>
        <a:defRPr sz="3197">
          <a:solidFill>
            <a:schemeClr val="tx1"/>
          </a:solidFill>
          <a:latin typeface="+mn-lt"/>
          <a:ea typeface="+mn-ea"/>
          <a:cs typeface="+mn-cs"/>
        </a:defRPr>
      </a:lvl1pPr>
      <a:lvl2pPr marL="742281" indent="-285493" algn="l" rtl="0" eaLnBrk="0" fontAlgn="base" hangingPunct="0">
        <a:spcBef>
          <a:spcPct val="20000"/>
        </a:spcBef>
        <a:spcAft>
          <a:spcPct val="0"/>
        </a:spcAft>
        <a:buChar char="–"/>
        <a:defRPr sz="2797">
          <a:solidFill>
            <a:schemeClr val="tx1"/>
          </a:solidFill>
          <a:latin typeface="+mn-lt"/>
          <a:ea typeface="+mn-ea"/>
        </a:defRPr>
      </a:lvl2pPr>
      <a:lvl3pPr marL="1141971" indent="-228394" algn="l" rtl="0" eaLnBrk="0" fontAlgn="base" hangingPunct="0">
        <a:spcBef>
          <a:spcPct val="20000"/>
        </a:spcBef>
        <a:spcAft>
          <a:spcPct val="0"/>
        </a:spcAft>
        <a:buChar char="•"/>
        <a:defRPr sz="2398">
          <a:solidFill>
            <a:schemeClr val="tx1"/>
          </a:solidFill>
          <a:latin typeface="+mn-lt"/>
          <a:ea typeface="+mn-ea"/>
        </a:defRPr>
      </a:lvl3pPr>
      <a:lvl4pPr marL="1598760" indent="-228394" algn="l" rtl="0" eaLnBrk="0" fontAlgn="base" hangingPunct="0">
        <a:spcBef>
          <a:spcPct val="20000"/>
        </a:spcBef>
        <a:spcAft>
          <a:spcPct val="0"/>
        </a:spcAft>
        <a:buChar char="–"/>
        <a:defRPr sz="1998">
          <a:solidFill>
            <a:schemeClr val="tx1"/>
          </a:solidFill>
          <a:latin typeface="+mn-lt"/>
          <a:ea typeface="+mn-ea"/>
        </a:defRPr>
      </a:lvl4pPr>
      <a:lvl5pPr marL="2055548" indent="-228394" algn="l" rtl="0" eaLnBrk="0" fontAlgn="base" hangingPunct="0">
        <a:spcBef>
          <a:spcPct val="20000"/>
        </a:spcBef>
        <a:spcAft>
          <a:spcPct val="0"/>
        </a:spcAft>
        <a:buChar char="»"/>
        <a:defRPr sz="1998">
          <a:solidFill>
            <a:schemeClr val="tx1"/>
          </a:solidFill>
          <a:latin typeface="+mn-lt"/>
          <a:ea typeface="+mn-ea"/>
        </a:defRPr>
      </a:lvl5pPr>
      <a:lvl6pPr marL="2512337" indent="-228394" algn="l" rtl="0" fontAlgn="base">
        <a:spcBef>
          <a:spcPct val="20000"/>
        </a:spcBef>
        <a:spcAft>
          <a:spcPct val="0"/>
        </a:spcAft>
        <a:buChar char="»"/>
        <a:defRPr sz="1998">
          <a:solidFill>
            <a:schemeClr val="tx1"/>
          </a:solidFill>
          <a:latin typeface="+mn-lt"/>
          <a:ea typeface="+mn-ea"/>
        </a:defRPr>
      </a:lvl6pPr>
      <a:lvl7pPr marL="2969125" indent="-228394" algn="l" rtl="0" fontAlgn="base">
        <a:spcBef>
          <a:spcPct val="20000"/>
        </a:spcBef>
        <a:spcAft>
          <a:spcPct val="0"/>
        </a:spcAft>
        <a:buChar char="»"/>
        <a:defRPr sz="1998">
          <a:solidFill>
            <a:schemeClr val="tx1"/>
          </a:solidFill>
          <a:latin typeface="+mn-lt"/>
          <a:ea typeface="+mn-ea"/>
        </a:defRPr>
      </a:lvl7pPr>
      <a:lvl8pPr marL="3425914" indent="-228394" algn="l" rtl="0" fontAlgn="base">
        <a:spcBef>
          <a:spcPct val="20000"/>
        </a:spcBef>
        <a:spcAft>
          <a:spcPct val="0"/>
        </a:spcAft>
        <a:buChar char="»"/>
        <a:defRPr sz="1998">
          <a:solidFill>
            <a:schemeClr val="tx1"/>
          </a:solidFill>
          <a:latin typeface="+mn-lt"/>
          <a:ea typeface="+mn-ea"/>
        </a:defRPr>
      </a:lvl8pPr>
      <a:lvl9pPr marL="3882702" indent="-228394" algn="l" rtl="0" fontAlgn="base">
        <a:spcBef>
          <a:spcPct val="20000"/>
        </a:spcBef>
        <a:spcAft>
          <a:spcPct val="0"/>
        </a:spcAft>
        <a:buChar char="»"/>
        <a:defRPr sz="1998">
          <a:solidFill>
            <a:schemeClr val="tx1"/>
          </a:solidFill>
          <a:latin typeface="+mn-lt"/>
          <a:ea typeface="+mn-ea"/>
        </a:defRPr>
      </a:lvl9pPr>
    </p:bodyStyle>
    <p:otherStyle>
      <a:defPPr>
        <a:defRPr lang="en-US"/>
      </a:defPPr>
      <a:lvl1pPr marL="0" algn="l" defTabSz="456789" rtl="0" eaLnBrk="1" latinLnBrk="0" hangingPunct="1">
        <a:defRPr sz="1798" kern="1200">
          <a:solidFill>
            <a:schemeClr val="tx1"/>
          </a:solidFill>
          <a:latin typeface="+mn-lt"/>
          <a:ea typeface="+mn-ea"/>
          <a:cs typeface="+mn-cs"/>
        </a:defRPr>
      </a:lvl1pPr>
      <a:lvl2pPr marL="456789" algn="l" defTabSz="456789" rtl="0" eaLnBrk="1" latinLnBrk="0" hangingPunct="1">
        <a:defRPr sz="1798" kern="1200">
          <a:solidFill>
            <a:schemeClr val="tx1"/>
          </a:solidFill>
          <a:latin typeface="+mn-lt"/>
          <a:ea typeface="+mn-ea"/>
          <a:cs typeface="+mn-cs"/>
        </a:defRPr>
      </a:lvl2pPr>
      <a:lvl3pPr marL="913577" algn="l" defTabSz="456789" rtl="0" eaLnBrk="1" latinLnBrk="0" hangingPunct="1">
        <a:defRPr sz="1798" kern="1200">
          <a:solidFill>
            <a:schemeClr val="tx1"/>
          </a:solidFill>
          <a:latin typeface="+mn-lt"/>
          <a:ea typeface="+mn-ea"/>
          <a:cs typeface="+mn-cs"/>
        </a:defRPr>
      </a:lvl3pPr>
      <a:lvl4pPr marL="1370366" algn="l" defTabSz="456789" rtl="0" eaLnBrk="1" latinLnBrk="0" hangingPunct="1">
        <a:defRPr sz="1798" kern="1200">
          <a:solidFill>
            <a:schemeClr val="tx1"/>
          </a:solidFill>
          <a:latin typeface="+mn-lt"/>
          <a:ea typeface="+mn-ea"/>
          <a:cs typeface="+mn-cs"/>
        </a:defRPr>
      </a:lvl4pPr>
      <a:lvl5pPr marL="1827154" algn="l" defTabSz="456789" rtl="0" eaLnBrk="1" latinLnBrk="0" hangingPunct="1">
        <a:defRPr sz="1798" kern="1200">
          <a:solidFill>
            <a:schemeClr val="tx1"/>
          </a:solidFill>
          <a:latin typeface="+mn-lt"/>
          <a:ea typeface="+mn-ea"/>
          <a:cs typeface="+mn-cs"/>
        </a:defRPr>
      </a:lvl5pPr>
      <a:lvl6pPr marL="2283943" algn="l" defTabSz="456789" rtl="0" eaLnBrk="1" latinLnBrk="0" hangingPunct="1">
        <a:defRPr sz="1798" kern="1200">
          <a:solidFill>
            <a:schemeClr val="tx1"/>
          </a:solidFill>
          <a:latin typeface="+mn-lt"/>
          <a:ea typeface="+mn-ea"/>
          <a:cs typeface="+mn-cs"/>
        </a:defRPr>
      </a:lvl6pPr>
      <a:lvl7pPr marL="2740731" algn="l" defTabSz="456789" rtl="0" eaLnBrk="1" latinLnBrk="0" hangingPunct="1">
        <a:defRPr sz="1798" kern="1200">
          <a:solidFill>
            <a:schemeClr val="tx1"/>
          </a:solidFill>
          <a:latin typeface="+mn-lt"/>
          <a:ea typeface="+mn-ea"/>
          <a:cs typeface="+mn-cs"/>
        </a:defRPr>
      </a:lvl7pPr>
      <a:lvl8pPr marL="3197520" algn="l" defTabSz="456789" rtl="0" eaLnBrk="1" latinLnBrk="0" hangingPunct="1">
        <a:defRPr sz="1798" kern="1200">
          <a:solidFill>
            <a:schemeClr val="tx1"/>
          </a:solidFill>
          <a:latin typeface="+mn-lt"/>
          <a:ea typeface="+mn-ea"/>
          <a:cs typeface="+mn-cs"/>
        </a:defRPr>
      </a:lvl8pPr>
      <a:lvl9pPr marL="3654308" algn="l" defTabSz="456789" rtl="0" eaLnBrk="1" latinLnBrk="0" hangingPunct="1">
        <a:defRPr sz="17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16.jpg"/><Relationship Id="rId7" Type="http://schemas.openxmlformats.org/officeDocument/2006/relationships/hyperlink" Target="https://www.researchgate.net/file.PostFileLoader.html?id=56b4f3b35f7f712c108b4583&amp;assetKey=AS:325847237054465@1454699443569"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9.jpg"/><Relationship Id="rId5" Type="http://schemas.openxmlformats.org/officeDocument/2006/relationships/image" Target="../media/image18.jpg"/><Relationship Id="rId10" Type="http://schemas.openxmlformats.org/officeDocument/2006/relationships/image" Target="../media/image21.jpg"/><Relationship Id="rId4" Type="http://schemas.openxmlformats.org/officeDocument/2006/relationships/image" Target="../media/image17.jpg"/><Relationship Id="rId9"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png"/><Relationship Id="rId7"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46.JPG"/><Relationship Id="rId13" Type="http://schemas.openxmlformats.org/officeDocument/2006/relationships/image" Target="../media/image51.png"/><Relationship Id="rId3" Type="http://schemas.openxmlformats.org/officeDocument/2006/relationships/image" Target="../media/image41.JPG"/><Relationship Id="rId7" Type="http://schemas.openxmlformats.org/officeDocument/2006/relationships/image" Target="../media/image45.JPG"/><Relationship Id="rId12"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4.JPG"/><Relationship Id="rId11" Type="http://schemas.openxmlformats.org/officeDocument/2006/relationships/image" Target="../media/image49.png"/><Relationship Id="rId5" Type="http://schemas.openxmlformats.org/officeDocument/2006/relationships/image" Target="../media/image43.JPG"/><Relationship Id="rId10" Type="http://schemas.openxmlformats.org/officeDocument/2006/relationships/image" Target="../media/image48.JPG"/><Relationship Id="rId4" Type="http://schemas.openxmlformats.org/officeDocument/2006/relationships/image" Target="../media/image42.JPG"/><Relationship Id="rId9" Type="http://schemas.openxmlformats.org/officeDocument/2006/relationships/image" Target="../media/image47.JPG"/><Relationship Id="rId1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57.JPG"/><Relationship Id="rId4" Type="http://schemas.openxmlformats.org/officeDocument/2006/relationships/image" Target="../media/image56.JP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60.jp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63.jpg"/></Relationships>
</file>

<file path=ppt/slides/_rels/slide2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hyperlink" Target="https://www.biofilm.montana.edu/content/kitchen-drainpipe"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311700" y="224836"/>
            <a:ext cx="8520600" cy="1340625"/>
          </a:xfrm>
          <a:prstGeom prst="rect">
            <a:avLst/>
          </a:prstGeom>
        </p:spPr>
        <p:txBody>
          <a:bodyPr lIns="91425" tIns="91425" rIns="91425" bIns="91425" anchor="b" anchorCtr="0">
            <a:noAutofit/>
          </a:bodyPr>
          <a:lstStyle/>
          <a:p>
            <a:pPr lvl="0">
              <a:spcBef>
                <a:spcPts val="0"/>
              </a:spcBef>
              <a:buNone/>
            </a:pPr>
            <a:r>
              <a:rPr lang="en" sz="3200" dirty="0"/>
              <a:t>Application of Nanocomposites on Controlling Biofilms in Drinking Water Distribution System </a:t>
            </a:r>
            <a:r>
              <a:rPr lang="en" sz="2400" dirty="0"/>
              <a:t>RET Group Presentation</a:t>
            </a:r>
          </a:p>
        </p:txBody>
      </p:sp>
      <p:sp>
        <p:nvSpPr>
          <p:cNvPr id="55" name="Shape 55"/>
          <p:cNvSpPr txBox="1">
            <a:spLocks noGrp="1"/>
          </p:cNvSpPr>
          <p:nvPr>
            <p:ph type="subTitle" idx="1"/>
          </p:nvPr>
        </p:nvSpPr>
        <p:spPr>
          <a:xfrm>
            <a:off x="311700" y="3680000"/>
            <a:ext cx="8520600" cy="792600"/>
          </a:xfrm>
          <a:prstGeom prst="rect">
            <a:avLst/>
          </a:prstGeom>
        </p:spPr>
        <p:txBody>
          <a:bodyPr lIns="91425" tIns="91425" rIns="91425" bIns="91425" anchor="t" anchorCtr="0">
            <a:noAutofit/>
          </a:bodyPr>
          <a:lstStyle/>
          <a:p>
            <a:pPr lvl="0">
              <a:lnSpc>
                <a:spcPct val="115000"/>
              </a:lnSpc>
              <a:spcBef>
                <a:spcPts val="0"/>
              </a:spcBef>
              <a:buClr>
                <a:schemeClr val="dk1"/>
              </a:buClr>
              <a:buSzPct val="61111"/>
              <a:buFont typeface="Arial"/>
              <a:buNone/>
            </a:pPr>
            <a:r>
              <a:rPr lang="en" sz="1800" dirty="0">
                <a:solidFill>
                  <a:schemeClr val="dk1"/>
                </a:solidFill>
              </a:rPr>
              <a:t>Amy Parker, Environmental Science, Finneytown High School</a:t>
            </a:r>
          </a:p>
          <a:p>
            <a:pPr lvl="0" rtl="0">
              <a:lnSpc>
                <a:spcPct val="115000"/>
              </a:lnSpc>
              <a:spcBef>
                <a:spcPts val="0"/>
              </a:spcBef>
              <a:buNone/>
            </a:pPr>
            <a:r>
              <a:rPr lang="en" sz="1800" dirty="0">
                <a:solidFill>
                  <a:schemeClr val="dk1"/>
                </a:solidFill>
              </a:rPr>
              <a:t>Nancy Vossen, Biology, William Henry Harrison High School </a:t>
            </a:r>
          </a:p>
        </p:txBody>
      </p:sp>
      <p:sp>
        <p:nvSpPr>
          <p:cNvPr id="57" name="Shape 57"/>
          <p:cNvSpPr txBox="1">
            <a:spLocks noGrp="1"/>
          </p:cNvSpPr>
          <p:nvPr>
            <p:ph type="sldNum" sz="quarter" idx="12"/>
          </p:nvPr>
        </p:nvSpPr>
        <p:spPr>
          <a:prstGeom prst="rect">
            <a:avLst/>
          </a:prstGeom>
        </p:spPr>
        <p:txBody>
          <a:bodyPr lIns="91425" tIns="91425" rIns="91425" bIns="91425" anchor="ctr" anchorCtr="0">
            <a:noAutofit/>
          </a:bodyPr>
          <a:lstStyle/>
          <a:p>
            <a:pPr lvl="0">
              <a:spcBef>
                <a:spcPts val="0"/>
              </a:spcBef>
              <a:buNone/>
            </a:pPr>
            <a:fld id="{00000000-1234-1234-1234-123412341234}" type="slidenum">
              <a:rPr lang="en"/>
              <a:t>1</a:t>
            </a:fld>
            <a:endParaRPr lang="en"/>
          </a:p>
        </p:txBody>
      </p:sp>
      <p:pic>
        <p:nvPicPr>
          <p:cNvPr id="56" name="Shape 56"/>
          <p:cNvPicPr preferRelativeResize="0"/>
          <p:nvPr/>
        </p:nvPicPr>
        <p:blipFill>
          <a:blip r:embed="rId3">
            <a:alphaModFix/>
          </a:blip>
          <a:stretch>
            <a:fillRect/>
          </a:stretch>
        </p:blipFill>
        <p:spPr>
          <a:xfrm>
            <a:off x="7101837" y="1695050"/>
            <a:ext cx="1247775" cy="1190625"/>
          </a:xfrm>
          <a:prstGeom prst="rect">
            <a:avLst/>
          </a:prstGeom>
          <a:noFill/>
          <a:ln>
            <a:noFill/>
          </a:ln>
        </p:spPr>
      </p:pic>
      <p:pic>
        <p:nvPicPr>
          <p:cNvPr id="58" name="Shape 58" descr="IMG_1687.JPG"/>
          <p:cNvPicPr preferRelativeResize="0"/>
          <p:nvPr/>
        </p:nvPicPr>
        <p:blipFill rotWithShape="1">
          <a:blip r:embed="rId4">
            <a:alphaModFix/>
          </a:blip>
          <a:srcRect l="14666" t="12207" r="14204" b="15086"/>
          <a:stretch/>
        </p:blipFill>
        <p:spPr>
          <a:xfrm>
            <a:off x="3319979" y="1565461"/>
            <a:ext cx="2504042" cy="1919648"/>
          </a:xfrm>
          <a:prstGeom prst="rect">
            <a:avLst/>
          </a:prstGeom>
          <a:noFill/>
          <a:ln w="19050" cap="flat" cmpd="sng">
            <a:solidFill>
              <a:srgbClr val="000000"/>
            </a:solidFill>
            <a:prstDash val="solid"/>
            <a:round/>
            <a:headEnd type="none" w="med" len="med"/>
            <a:tailEnd type="none" w="med" len="med"/>
          </a:ln>
        </p:spPr>
      </p:pic>
      <p:sp>
        <p:nvSpPr>
          <p:cNvPr id="59" name="Shape 59"/>
          <p:cNvSpPr txBox="1"/>
          <p:nvPr/>
        </p:nvSpPr>
        <p:spPr>
          <a:xfrm>
            <a:off x="7190412" y="2849866"/>
            <a:ext cx="1159200" cy="461400"/>
          </a:xfrm>
          <a:prstGeom prst="rect">
            <a:avLst/>
          </a:prstGeom>
          <a:noFill/>
          <a:ln>
            <a:noFill/>
          </a:ln>
        </p:spPr>
        <p:txBody>
          <a:bodyPr lIns="91425" tIns="91425" rIns="91425" bIns="91425" anchor="t" anchorCtr="0">
            <a:noAutofit/>
          </a:bodyPr>
          <a:lstStyle/>
          <a:p>
            <a:pPr lvl="0" algn="ctr" rtl="0">
              <a:lnSpc>
                <a:spcPct val="120000"/>
              </a:lnSpc>
              <a:spcBef>
                <a:spcPts val="0"/>
              </a:spcBef>
              <a:buClr>
                <a:schemeClr val="dk1"/>
              </a:buClr>
              <a:buSzPct val="137500"/>
              <a:buFont typeface="Arial"/>
              <a:buNone/>
            </a:pPr>
            <a:r>
              <a:rPr lang="en" sz="800" b="1" dirty="0">
                <a:solidFill>
                  <a:schemeClr val="dk1"/>
                </a:solidFill>
              </a:rPr>
              <a:t>The RET program funded by the National Science Foundation, Grant ID# EEC-1404766  </a:t>
            </a:r>
          </a:p>
          <a:p>
            <a:pPr lvl="0">
              <a:spcBef>
                <a:spcPts val="0"/>
              </a:spcBef>
              <a:buNone/>
            </a:pPr>
            <a:endParaRP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prstGeom prst="rect">
            <a:avLst/>
          </a:prstGeom>
        </p:spPr>
        <p:txBody>
          <a:bodyPr lIns="91425" tIns="91425" rIns="91425" bIns="91425" anchor="t" anchorCtr="0">
            <a:noAutofit/>
          </a:bodyPr>
          <a:lstStyle/>
          <a:p>
            <a:pPr lvl="0" algn="ctr">
              <a:spcBef>
                <a:spcPts val="0"/>
              </a:spcBef>
              <a:buNone/>
            </a:pPr>
            <a:r>
              <a:rPr lang="en" sz="3200" b="1" dirty="0"/>
              <a:t>Objectives</a:t>
            </a:r>
          </a:p>
        </p:txBody>
      </p:sp>
      <p:sp>
        <p:nvSpPr>
          <p:cNvPr id="161" name="Shape 161"/>
          <p:cNvSpPr txBox="1">
            <a:spLocks noGrp="1"/>
          </p:cNvSpPr>
          <p:nvPr>
            <p:ph type="body" idx="1"/>
          </p:nvPr>
        </p:nvSpPr>
        <p:spPr>
          <a:prstGeom prst="rect">
            <a:avLst/>
          </a:prstGeom>
        </p:spPr>
        <p:txBody>
          <a:bodyPr lIns="91425" tIns="91425" rIns="91425" bIns="91425" anchor="t" anchorCtr="0">
            <a:noAutofit/>
          </a:bodyPr>
          <a:lstStyle/>
          <a:p>
            <a:pPr lvl="0" rtl="0">
              <a:spcBef>
                <a:spcPts val="0"/>
              </a:spcBef>
              <a:buNone/>
            </a:pPr>
            <a:r>
              <a:rPr lang="en" sz="1800" dirty="0">
                <a:solidFill>
                  <a:srgbClr val="000000"/>
                </a:solidFill>
              </a:rPr>
              <a:t>O1. Establish and maintain two biofilm reactors (one with copper to serve as a control, the other with PE-MWCNTs</a:t>
            </a:r>
            <a:r>
              <a:rPr lang="en" sz="1800" dirty="0" smtClean="0">
                <a:solidFill>
                  <a:srgbClr val="000000"/>
                </a:solidFill>
              </a:rPr>
              <a:t>).</a:t>
            </a:r>
          </a:p>
          <a:p>
            <a:pPr lvl="0" rtl="0">
              <a:spcBef>
                <a:spcPts val="0"/>
              </a:spcBef>
              <a:buNone/>
            </a:pPr>
            <a:endParaRPr lang="en" sz="1800" dirty="0">
              <a:solidFill>
                <a:srgbClr val="000000"/>
              </a:solidFill>
            </a:endParaRPr>
          </a:p>
          <a:p>
            <a:pPr lvl="0" rtl="0">
              <a:spcBef>
                <a:spcPts val="0"/>
              </a:spcBef>
              <a:buNone/>
            </a:pPr>
            <a:r>
              <a:rPr lang="en" sz="1800" dirty="0">
                <a:solidFill>
                  <a:srgbClr val="000000"/>
                </a:solidFill>
              </a:rPr>
              <a:t>O2. Use a Laser Scanning Microscope (LSM) to track biofilm growth over the time and compare the impact of two different materials on it. </a:t>
            </a:r>
            <a:endParaRPr lang="en" sz="1800" dirty="0" smtClean="0">
              <a:solidFill>
                <a:srgbClr val="000000"/>
              </a:solidFill>
            </a:endParaRPr>
          </a:p>
          <a:p>
            <a:pPr lvl="0" rtl="0">
              <a:spcBef>
                <a:spcPts val="0"/>
              </a:spcBef>
              <a:buNone/>
            </a:pPr>
            <a:endParaRPr lang="en" sz="1800" dirty="0">
              <a:solidFill>
                <a:srgbClr val="000000"/>
              </a:solidFill>
            </a:endParaRPr>
          </a:p>
          <a:p>
            <a:pPr lvl="0">
              <a:spcBef>
                <a:spcPts val="0"/>
              </a:spcBef>
              <a:buNone/>
            </a:pPr>
            <a:r>
              <a:rPr lang="en" sz="1800" dirty="0">
                <a:solidFill>
                  <a:srgbClr val="000000"/>
                </a:solidFill>
              </a:rPr>
              <a:t>O3. Utilize JMPⓇ statistical analysis software on data collected to determine the impact of surface properties on bacterial growth.</a:t>
            </a:r>
          </a:p>
          <a:p>
            <a:pPr lvl="0">
              <a:spcBef>
                <a:spcPts val="0"/>
              </a:spcBef>
              <a:buNone/>
            </a:pPr>
            <a:endParaRPr sz="1800" dirty="0"/>
          </a:p>
        </p:txBody>
      </p:sp>
      <p:sp>
        <p:nvSpPr>
          <p:cNvPr id="162" name="Shape 162"/>
          <p:cNvSpPr txBox="1">
            <a:spLocks noGrp="1"/>
          </p:cNvSpPr>
          <p:nvPr>
            <p:ph type="sldNum" idx="10"/>
          </p:nvPr>
        </p:nvSpPr>
        <p:spPr>
          <a:prstGeom prst="rect">
            <a:avLst/>
          </a:prstGeom>
        </p:spPr>
        <p:txBody>
          <a:bodyPr lIns="91425" tIns="91425" rIns="91425" bIns="91425" anchor="ctr" anchorCtr="0">
            <a:noAutofit/>
          </a:bodyPr>
          <a:lstStyle/>
          <a:p>
            <a:pPr lvl="0">
              <a:spcBef>
                <a:spcPts val="0"/>
              </a:spcBef>
              <a:buNone/>
            </a:pPr>
            <a:fld id="{00000000-1234-1234-1234-123412341234}" type="slidenum">
              <a:rPr lang="en"/>
              <a:t>10</a:t>
            </a:fld>
            <a:endParaRPr lang="en"/>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prstGeom prst="rect">
            <a:avLst/>
          </a:prstGeom>
        </p:spPr>
        <p:txBody>
          <a:bodyPr lIns="91425" tIns="91425" rIns="91425" bIns="91425" anchor="t" anchorCtr="0">
            <a:noAutofit/>
          </a:bodyPr>
          <a:lstStyle/>
          <a:p>
            <a:pPr lvl="0" algn="ctr">
              <a:spcBef>
                <a:spcPts val="0"/>
              </a:spcBef>
              <a:buNone/>
            </a:pPr>
            <a:r>
              <a:rPr lang="en" sz="3200" b="1" dirty="0"/>
              <a:t>Research Tasks</a:t>
            </a:r>
          </a:p>
        </p:txBody>
      </p:sp>
      <p:sp>
        <p:nvSpPr>
          <p:cNvPr id="168" name="Shape 168"/>
          <p:cNvSpPr txBox="1">
            <a:spLocks noGrp="1"/>
          </p:cNvSpPr>
          <p:nvPr>
            <p:ph type="body" idx="1"/>
          </p:nvPr>
        </p:nvSpPr>
        <p:spPr>
          <a:prstGeom prst="rect">
            <a:avLst/>
          </a:prstGeom>
        </p:spPr>
        <p:txBody>
          <a:bodyPr lIns="91425" tIns="91425" rIns="91425" bIns="91425" anchor="t" anchorCtr="0">
            <a:noAutofit/>
          </a:bodyPr>
          <a:lstStyle/>
          <a:p>
            <a:pPr marL="457200" lvl="0" indent="-228600" rtl="0">
              <a:lnSpc>
                <a:spcPct val="150000"/>
              </a:lnSpc>
              <a:spcBef>
                <a:spcPts val="0"/>
              </a:spcBef>
              <a:buClr>
                <a:srgbClr val="000000"/>
              </a:buClr>
            </a:pPr>
            <a:r>
              <a:rPr lang="en" sz="1800" dirty="0">
                <a:solidFill>
                  <a:srgbClr val="000000"/>
                </a:solidFill>
              </a:rPr>
              <a:t>Literature Review (G1)</a:t>
            </a:r>
          </a:p>
          <a:p>
            <a:pPr marL="457200" lvl="0" indent="-228600" rtl="0">
              <a:lnSpc>
                <a:spcPct val="150000"/>
              </a:lnSpc>
              <a:spcBef>
                <a:spcPts val="0"/>
              </a:spcBef>
              <a:buClr>
                <a:srgbClr val="000000"/>
              </a:buClr>
            </a:pPr>
            <a:r>
              <a:rPr lang="en" sz="1800" dirty="0">
                <a:solidFill>
                  <a:srgbClr val="000000"/>
                </a:solidFill>
              </a:rPr>
              <a:t>Running Biofilm Reactor (G1, O1)</a:t>
            </a:r>
          </a:p>
          <a:p>
            <a:pPr marL="457200" lvl="0" indent="-228600" rtl="0">
              <a:lnSpc>
                <a:spcPct val="150000"/>
              </a:lnSpc>
              <a:spcBef>
                <a:spcPts val="0"/>
              </a:spcBef>
              <a:buClr>
                <a:srgbClr val="000000"/>
              </a:buClr>
            </a:pPr>
            <a:r>
              <a:rPr lang="en" sz="1800" dirty="0">
                <a:solidFill>
                  <a:srgbClr val="000000"/>
                </a:solidFill>
              </a:rPr>
              <a:t>LSM Analysis (G2, O2)</a:t>
            </a:r>
          </a:p>
          <a:p>
            <a:pPr marL="457200" indent="-228600">
              <a:lnSpc>
                <a:spcPct val="150000"/>
              </a:lnSpc>
              <a:buClr>
                <a:srgbClr val="000000"/>
              </a:buClr>
            </a:pPr>
            <a:r>
              <a:rPr lang="en" sz="1800" dirty="0">
                <a:solidFill>
                  <a:srgbClr val="000000"/>
                </a:solidFill>
              </a:rPr>
              <a:t>Surface Characterization Study (G2, O3) </a:t>
            </a:r>
          </a:p>
          <a:p>
            <a:pPr marL="457200" lvl="0" indent="-228600" rtl="0">
              <a:lnSpc>
                <a:spcPct val="150000"/>
              </a:lnSpc>
              <a:spcBef>
                <a:spcPts val="0"/>
              </a:spcBef>
              <a:buClr>
                <a:srgbClr val="000000"/>
              </a:buClr>
            </a:pPr>
            <a:r>
              <a:rPr lang="en" sz="1800" dirty="0" smtClean="0">
                <a:solidFill>
                  <a:srgbClr val="000000"/>
                </a:solidFill>
              </a:rPr>
              <a:t>Statistical </a:t>
            </a:r>
            <a:r>
              <a:rPr lang="en" sz="1800" dirty="0">
                <a:solidFill>
                  <a:srgbClr val="000000"/>
                </a:solidFill>
              </a:rPr>
              <a:t>Analysis JMP</a:t>
            </a:r>
            <a:r>
              <a:rPr lang="en" sz="1800" baseline="30000" dirty="0">
                <a:solidFill>
                  <a:srgbClr val="000000"/>
                </a:solidFill>
              </a:rPr>
              <a:t>Ⓡ</a:t>
            </a:r>
            <a:r>
              <a:rPr lang="en" sz="1800" dirty="0">
                <a:solidFill>
                  <a:srgbClr val="000000"/>
                </a:solidFill>
              </a:rPr>
              <a:t> (G2, O3)</a:t>
            </a:r>
          </a:p>
          <a:p>
            <a:pPr lvl="0">
              <a:spcBef>
                <a:spcPts val="0"/>
              </a:spcBef>
              <a:buNone/>
            </a:pPr>
            <a:endParaRPr dirty="0"/>
          </a:p>
          <a:p>
            <a:pPr lvl="0">
              <a:spcBef>
                <a:spcPts val="0"/>
              </a:spcBef>
              <a:buNone/>
            </a:pPr>
            <a:endParaRPr dirty="0"/>
          </a:p>
        </p:txBody>
      </p:sp>
      <p:sp>
        <p:nvSpPr>
          <p:cNvPr id="170" name="Shape 170"/>
          <p:cNvSpPr txBox="1">
            <a:spLocks noGrp="1"/>
          </p:cNvSpPr>
          <p:nvPr>
            <p:ph type="sldNum" idx="10"/>
          </p:nvPr>
        </p:nvSpPr>
        <p:spPr>
          <a:prstGeom prst="rect">
            <a:avLst/>
          </a:prstGeom>
        </p:spPr>
        <p:txBody>
          <a:bodyPr lIns="91425" tIns="91425" rIns="91425" bIns="91425" anchor="ctr" anchorCtr="0">
            <a:noAutofit/>
          </a:bodyPr>
          <a:lstStyle/>
          <a:p>
            <a:pPr lvl="0">
              <a:spcBef>
                <a:spcPts val="0"/>
              </a:spcBef>
              <a:buNone/>
            </a:pPr>
            <a:fld id="{00000000-1234-1234-1234-123412341234}" type="slidenum">
              <a:rPr lang="en"/>
              <a:t>11</a:t>
            </a:fld>
            <a:endParaRPr lang="en"/>
          </a:p>
        </p:txBody>
      </p:sp>
      <p:pic>
        <p:nvPicPr>
          <p:cNvPr id="169" name="Shape 169" descr="IMG_1583.JPG"/>
          <p:cNvPicPr preferRelativeResize="0"/>
          <p:nvPr/>
        </p:nvPicPr>
        <p:blipFill>
          <a:blip r:embed="rId3">
            <a:alphaModFix/>
          </a:blip>
          <a:stretch>
            <a:fillRect/>
          </a:stretch>
        </p:blipFill>
        <p:spPr>
          <a:xfrm>
            <a:off x="5286660" y="1152475"/>
            <a:ext cx="2336765" cy="3158445"/>
          </a:xfrm>
          <a:prstGeom prst="rect">
            <a:avLst/>
          </a:prstGeom>
          <a:noFill/>
          <a:ln w="9525" cap="flat" cmpd="sng">
            <a:solidFill>
              <a:srgbClr val="000000"/>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title"/>
          </p:nvPr>
        </p:nvSpPr>
        <p:spPr>
          <a:prstGeom prst="rect">
            <a:avLst/>
          </a:prstGeom>
        </p:spPr>
        <p:txBody>
          <a:bodyPr lIns="91425" tIns="91425" rIns="91425" bIns="91425" anchor="t" anchorCtr="0">
            <a:noAutofit/>
          </a:bodyPr>
          <a:lstStyle/>
          <a:p>
            <a:pPr lvl="0" algn="ctr">
              <a:spcBef>
                <a:spcPts val="0"/>
              </a:spcBef>
              <a:buNone/>
            </a:pPr>
            <a:r>
              <a:rPr lang="en" sz="3200" b="1" dirty="0"/>
              <a:t>Timeline</a:t>
            </a:r>
          </a:p>
        </p:txBody>
      </p:sp>
      <p:sp>
        <p:nvSpPr>
          <p:cNvPr id="176" name="Shape 176"/>
          <p:cNvSpPr txBox="1">
            <a:spLocks noGrp="1"/>
          </p:cNvSpPr>
          <p:nvPr>
            <p:ph type="body" idx="1"/>
          </p:nvPr>
        </p:nvSpPr>
        <p:spPr>
          <a:prstGeom prst="rect">
            <a:avLst/>
          </a:prstGeom>
        </p:spPr>
        <p:txBody>
          <a:bodyPr lIns="91425" tIns="91425" rIns="91425" bIns="91425" anchor="t" anchorCtr="0">
            <a:noAutofit/>
          </a:bodyPr>
          <a:lstStyle/>
          <a:p>
            <a:pPr lvl="0">
              <a:spcBef>
                <a:spcPts val="0"/>
              </a:spcBef>
              <a:buNone/>
            </a:pPr>
            <a:endParaRPr/>
          </a:p>
          <a:p>
            <a:pPr lvl="0">
              <a:spcBef>
                <a:spcPts val="0"/>
              </a:spcBef>
              <a:buNone/>
            </a:pPr>
            <a:endParaRPr/>
          </a:p>
        </p:txBody>
      </p:sp>
      <p:sp>
        <p:nvSpPr>
          <p:cNvPr id="178" name="Shape 178"/>
          <p:cNvSpPr txBox="1">
            <a:spLocks noGrp="1"/>
          </p:cNvSpPr>
          <p:nvPr>
            <p:ph type="sldNum" idx="10"/>
          </p:nvPr>
        </p:nvSpPr>
        <p:spPr>
          <a:prstGeom prst="rect">
            <a:avLst/>
          </a:prstGeom>
        </p:spPr>
        <p:txBody>
          <a:bodyPr lIns="91425" tIns="91425" rIns="91425" bIns="91425" anchor="ctr" anchorCtr="0">
            <a:noAutofit/>
          </a:bodyPr>
          <a:lstStyle/>
          <a:p>
            <a:pPr lvl="0">
              <a:spcBef>
                <a:spcPts val="0"/>
              </a:spcBef>
              <a:buNone/>
            </a:pPr>
            <a:fld id="{00000000-1234-1234-1234-123412341234}" type="slidenum">
              <a:rPr lang="en"/>
              <a:t>12</a:t>
            </a:fld>
            <a:endParaRPr lang="en"/>
          </a:p>
        </p:txBody>
      </p:sp>
      <p:pic>
        <p:nvPicPr>
          <p:cNvPr id="177" name="Shape 177" descr="timeline cut 2.JPG"/>
          <p:cNvPicPr preferRelativeResize="0"/>
          <p:nvPr/>
        </p:nvPicPr>
        <p:blipFill rotWithShape="1">
          <a:blip r:embed="rId3">
            <a:alphaModFix/>
          </a:blip>
          <a:srcRect l="377" r="377"/>
          <a:stretch/>
        </p:blipFill>
        <p:spPr>
          <a:xfrm>
            <a:off x="1172987" y="1058418"/>
            <a:ext cx="6798026" cy="3231294"/>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143838" y="445025"/>
            <a:ext cx="8877926" cy="572700"/>
          </a:xfrm>
          <a:prstGeom prst="rect">
            <a:avLst/>
          </a:prstGeom>
        </p:spPr>
        <p:txBody>
          <a:bodyPr lIns="91425" tIns="91425" rIns="91425" bIns="91425" anchor="t" anchorCtr="0">
            <a:noAutofit/>
          </a:bodyPr>
          <a:lstStyle/>
          <a:p>
            <a:pPr lvl="0" algn="ctr">
              <a:spcBef>
                <a:spcPts val="0"/>
              </a:spcBef>
              <a:buNone/>
            </a:pPr>
            <a:r>
              <a:rPr lang="en" sz="3000" b="1" dirty="0"/>
              <a:t>Research Training: Building the Biofilm Reactor</a:t>
            </a:r>
          </a:p>
        </p:txBody>
      </p:sp>
      <p:sp>
        <p:nvSpPr>
          <p:cNvPr id="187" name="Shape 187"/>
          <p:cNvSpPr txBox="1">
            <a:spLocks noGrp="1"/>
          </p:cNvSpPr>
          <p:nvPr>
            <p:ph type="sldNum" idx="10"/>
          </p:nvPr>
        </p:nvSpPr>
        <p:spPr>
          <a:prstGeom prst="rect">
            <a:avLst/>
          </a:prstGeom>
        </p:spPr>
        <p:txBody>
          <a:bodyPr lIns="91425" tIns="91425" rIns="91425" bIns="91425" anchor="ctr" anchorCtr="0">
            <a:noAutofit/>
          </a:bodyPr>
          <a:lstStyle/>
          <a:p>
            <a:pPr lvl="0">
              <a:spcBef>
                <a:spcPts val="0"/>
              </a:spcBef>
              <a:buNone/>
            </a:pPr>
            <a:fld id="{00000000-1234-1234-1234-123412341234}" type="slidenum">
              <a:rPr lang="en"/>
              <a:t>13</a:t>
            </a:fld>
            <a:endParaRPr lang="en"/>
          </a:p>
        </p:txBody>
      </p:sp>
      <p:pic>
        <p:nvPicPr>
          <p:cNvPr id="184" name="Shape 184" descr="IMG_1573.JPG"/>
          <p:cNvPicPr preferRelativeResize="0"/>
          <p:nvPr/>
        </p:nvPicPr>
        <p:blipFill rotWithShape="1">
          <a:blip r:embed="rId3">
            <a:alphaModFix/>
          </a:blip>
          <a:srcRect/>
          <a:stretch/>
        </p:blipFill>
        <p:spPr>
          <a:xfrm>
            <a:off x="2990559" y="3578078"/>
            <a:ext cx="774847" cy="1033121"/>
          </a:xfrm>
          <a:prstGeom prst="rect">
            <a:avLst/>
          </a:prstGeom>
          <a:noFill/>
          <a:ln w="9525" cap="flat" cmpd="sng">
            <a:solidFill>
              <a:srgbClr val="000000"/>
            </a:solidFill>
            <a:prstDash val="solid"/>
            <a:round/>
            <a:headEnd type="none" w="med" len="med"/>
            <a:tailEnd type="none" w="med" len="med"/>
          </a:ln>
        </p:spPr>
      </p:pic>
      <p:pic>
        <p:nvPicPr>
          <p:cNvPr id="185" name="Shape 185" descr="IMG_1563.JPG"/>
          <p:cNvPicPr preferRelativeResize="0"/>
          <p:nvPr/>
        </p:nvPicPr>
        <p:blipFill rotWithShape="1">
          <a:blip r:embed="rId4">
            <a:alphaModFix/>
          </a:blip>
          <a:srcRect t="10005" r="26964" b="16804"/>
          <a:stretch/>
        </p:blipFill>
        <p:spPr>
          <a:xfrm>
            <a:off x="2990559" y="1449501"/>
            <a:ext cx="774828" cy="1035348"/>
          </a:xfrm>
          <a:prstGeom prst="rect">
            <a:avLst/>
          </a:prstGeom>
          <a:noFill/>
          <a:ln w="9525" cap="flat" cmpd="sng">
            <a:solidFill>
              <a:srgbClr val="000000"/>
            </a:solidFill>
            <a:prstDash val="solid"/>
            <a:round/>
            <a:headEnd type="none" w="med" len="med"/>
            <a:tailEnd type="none" w="med" len="med"/>
          </a:ln>
        </p:spPr>
      </p:pic>
      <p:pic>
        <p:nvPicPr>
          <p:cNvPr id="186" name="Shape 186" descr="IMG_1566.JPG"/>
          <p:cNvPicPr preferRelativeResize="0"/>
          <p:nvPr/>
        </p:nvPicPr>
        <p:blipFill rotWithShape="1">
          <a:blip r:embed="rId5">
            <a:alphaModFix/>
          </a:blip>
          <a:srcRect r="12739" b="9173"/>
          <a:stretch/>
        </p:blipFill>
        <p:spPr>
          <a:xfrm>
            <a:off x="4017962" y="1685099"/>
            <a:ext cx="1765638" cy="2450521"/>
          </a:xfrm>
          <a:prstGeom prst="rect">
            <a:avLst/>
          </a:prstGeom>
          <a:noFill/>
          <a:ln w="9525" cap="flat" cmpd="sng">
            <a:solidFill>
              <a:srgbClr val="000000"/>
            </a:solidFill>
            <a:prstDash val="solid"/>
            <a:round/>
            <a:headEnd type="none" w="med" len="med"/>
            <a:tailEnd type="none" w="med" len="med"/>
          </a:ln>
        </p:spPr>
      </p:pic>
      <p:pic>
        <p:nvPicPr>
          <p:cNvPr id="188" name="Shape 188" descr="reactor.JPG"/>
          <p:cNvPicPr preferRelativeResize="0"/>
          <p:nvPr/>
        </p:nvPicPr>
        <p:blipFill>
          <a:blip r:embed="rId6">
            <a:alphaModFix/>
          </a:blip>
          <a:stretch>
            <a:fillRect/>
          </a:stretch>
        </p:blipFill>
        <p:spPr>
          <a:xfrm>
            <a:off x="609700" y="2118030"/>
            <a:ext cx="1028225" cy="1771296"/>
          </a:xfrm>
          <a:prstGeom prst="rect">
            <a:avLst/>
          </a:prstGeom>
          <a:noFill/>
          <a:ln>
            <a:noFill/>
          </a:ln>
        </p:spPr>
      </p:pic>
      <p:sp>
        <p:nvSpPr>
          <p:cNvPr id="189" name="Shape 189"/>
          <p:cNvSpPr txBox="1"/>
          <p:nvPr/>
        </p:nvSpPr>
        <p:spPr>
          <a:xfrm>
            <a:off x="609696" y="1392675"/>
            <a:ext cx="1284600" cy="3504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Clr>
                <a:schemeClr val="dk1"/>
              </a:buClr>
              <a:buFont typeface="Arial"/>
              <a:buNone/>
            </a:pPr>
            <a:r>
              <a:rPr lang="en" b="1">
                <a:solidFill>
                  <a:schemeClr val="dk1"/>
                </a:solidFill>
              </a:rPr>
              <a:t> </a:t>
            </a:r>
            <a:r>
              <a:rPr lang="en">
                <a:solidFill>
                  <a:schemeClr val="dk1"/>
                </a:solidFill>
              </a:rPr>
              <a:t>Coupon Rod</a:t>
            </a:r>
            <a:r>
              <a:rPr lang="en" b="1">
                <a:solidFill>
                  <a:schemeClr val="dk1"/>
                </a:solidFill>
              </a:rPr>
              <a:t> </a:t>
            </a:r>
          </a:p>
        </p:txBody>
      </p:sp>
      <p:sp>
        <p:nvSpPr>
          <p:cNvPr id="190" name="Shape 190"/>
          <p:cNvSpPr txBox="1"/>
          <p:nvPr/>
        </p:nvSpPr>
        <p:spPr>
          <a:xfrm>
            <a:off x="2157925" y="2668875"/>
            <a:ext cx="1548900" cy="3504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Clr>
                <a:schemeClr val="dk1"/>
              </a:buClr>
              <a:buFont typeface="Arial"/>
              <a:buNone/>
            </a:pPr>
            <a:r>
              <a:rPr lang="en">
                <a:solidFill>
                  <a:schemeClr val="dk1"/>
                </a:solidFill>
              </a:rPr>
              <a:t> Biofilm Reactor</a:t>
            </a:r>
            <a:r>
              <a:rPr lang="en" b="1">
                <a:solidFill>
                  <a:schemeClr val="dk1"/>
                </a:solidFill>
              </a:rPr>
              <a:t>	</a:t>
            </a:r>
          </a:p>
        </p:txBody>
      </p:sp>
      <p:sp>
        <p:nvSpPr>
          <p:cNvPr id="191" name="Shape 191"/>
          <p:cNvSpPr txBox="1"/>
          <p:nvPr/>
        </p:nvSpPr>
        <p:spPr>
          <a:xfrm>
            <a:off x="1709875" y="3906950"/>
            <a:ext cx="1028100" cy="3504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Clr>
                <a:schemeClr val="dk1"/>
              </a:buClr>
              <a:buFont typeface="Arial"/>
              <a:buNone/>
            </a:pPr>
            <a:r>
              <a:rPr lang="en" dirty="0">
                <a:solidFill>
                  <a:schemeClr val="dk1"/>
                </a:solidFill>
              </a:rPr>
              <a:t>Coupons</a:t>
            </a:r>
            <a:r>
              <a:rPr lang="en" b="1" dirty="0">
                <a:solidFill>
                  <a:schemeClr val="dk1"/>
                </a:solidFill>
              </a:rPr>
              <a:t> </a:t>
            </a:r>
          </a:p>
        </p:txBody>
      </p:sp>
      <p:sp>
        <p:nvSpPr>
          <p:cNvPr id="192" name="Shape 192"/>
          <p:cNvSpPr txBox="1"/>
          <p:nvPr/>
        </p:nvSpPr>
        <p:spPr>
          <a:xfrm>
            <a:off x="638662" y="3766698"/>
            <a:ext cx="1356900" cy="215400"/>
          </a:xfrm>
          <a:prstGeom prst="rect">
            <a:avLst/>
          </a:prstGeom>
          <a:noFill/>
          <a:ln w="9525" cap="flat" cmpd="sng">
            <a:solidFill>
              <a:srgbClr val="F1F1F1"/>
            </a:solidFill>
            <a:prstDash val="solid"/>
            <a:round/>
            <a:headEnd type="none" w="med" len="med"/>
            <a:tailEnd type="none" w="med" len="med"/>
          </a:ln>
        </p:spPr>
        <p:txBody>
          <a:bodyPr lIns="91425" tIns="91425" rIns="91425" bIns="91425" anchor="t" anchorCtr="0">
            <a:noAutofit/>
          </a:bodyPr>
          <a:lstStyle/>
          <a:p>
            <a:pPr lvl="0">
              <a:spcBef>
                <a:spcPts val="0"/>
              </a:spcBef>
              <a:buNone/>
            </a:pPr>
            <a:r>
              <a:rPr lang="en" sz="600">
                <a:highlight>
                  <a:srgbClr val="F1F1F1"/>
                </a:highlight>
              </a:rPr>
              <a:t>www.researchgate.net</a:t>
            </a:r>
            <a:r>
              <a:rPr lang="en" sz="600" u="sng">
                <a:solidFill>
                  <a:srgbClr val="D6D6D6"/>
                </a:solidFill>
                <a:highlight>
                  <a:srgbClr val="F1F1F1"/>
                </a:highlight>
                <a:hlinkClick r:id="rId7"/>
              </a:rPr>
              <a:t>t</a:t>
            </a:r>
          </a:p>
        </p:txBody>
      </p:sp>
      <p:cxnSp>
        <p:nvCxnSpPr>
          <p:cNvPr id="193" name="Shape 193"/>
          <p:cNvCxnSpPr/>
          <p:nvPr/>
        </p:nvCxnSpPr>
        <p:spPr>
          <a:xfrm flipH="1">
            <a:off x="929775" y="1750725"/>
            <a:ext cx="60300" cy="615900"/>
          </a:xfrm>
          <a:prstGeom prst="straightConnector1">
            <a:avLst/>
          </a:prstGeom>
          <a:noFill/>
          <a:ln w="19050" cap="flat" cmpd="sng">
            <a:solidFill>
              <a:srgbClr val="000000"/>
            </a:solidFill>
            <a:prstDash val="solid"/>
            <a:round/>
            <a:headEnd type="none" w="lg" len="lg"/>
            <a:tailEnd type="triangle" w="lg" len="lg"/>
          </a:ln>
        </p:spPr>
      </p:cxnSp>
      <p:cxnSp>
        <p:nvCxnSpPr>
          <p:cNvPr id="194" name="Shape 194"/>
          <p:cNvCxnSpPr>
            <a:stCxn id="189" idx="3"/>
          </p:cNvCxnSpPr>
          <p:nvPr/>
        </p:nvCxnSpPr>
        <p:spPr>
          <a:xfrm>
            <a:off x="1894296" y="1567875"/>
            <a:ext cx="1462200" cy="436500"/>
          </a:xfrm>
          <a:prstGeom prst="straightConnector1">
            <a:avLst/>
          </a:prstGeom>
          <a:noFill/>
          <a:ln w="19050" cap="flat" cmpd="sng">
            <a:solidFill>
              <a:srgbClr val="000000"/>
            </a:solidFill>
            <a:prstDash val="solid"/>
            <a:round/>
            <a:headEnd type="none" w="lg" len="lg"/>
            <a:tailEnd type="triangle" w="lg" len="lg"/>
          </a:ln>
        </p:spPr>
      </p:cxnSp>
      <p:cxnSp>
        <p:nvCxnSpPr>
          <p:cNvPr id="195" name="Shape 195"/>
          <p:cNvCxnSpPr>
            <a:endCxn id="188" idx="3"/>
          </p:cNvCxnSpPr>
          <p:nvPr/>
        </p:nvCxnSpPr>
        <p:spPr>
          <a:xfrm flipH="1">
            <a:off x="1637925" y="2921778"/>
            <a:ext cx="583800" cy="81900"/>
          </a:xfrm>
          <a:prstGeom prst="straightConnector1">
            <a:avLst/>
          </a:prstGeom>
          <a:noFill/>
          <a:ln w="19050" cap="flat" cmpd="sng">
            <a:solidFill>
              <a:srgbClr val="000000"/>
            </a:solidFill>
            <a:prstDash val="solid"/>
            <a:round/>
            <a:headEnd type="none" w="lg" len="lg"/>
            <a:tailEnd type="triangle" w="lg" len="lg"/>
          </a:ln>
        </p:spPr>
      </p:cxnSp>
      <p:cxnSp>
        <p:nvCxnSpPr>
          <p:cNvPr id="196" name="Shape 196"/>
          <p:cNvCxnSpPr/>
          <p:nvPr/>
        </p:nvCxnSpPr>
        <p:spPr>
          <a:xfrm>
            <a:off x="3576575" y="2898787"/>
            <a:ext cx="806400" cy="23100"/>
          </a:xfrm>
          <a:prstGeom prst="straightConnector1">
            <a:avLst/>
          </a:prstGeom>
          <a:noFill/>
          <a:ln w="19050" cap="flat" cmpd="sng">
            <a:solidFill>
              <a:srgbClr val="000000"/>
            </a:solidFill>
            <a:prstDash val="solid"/>
            <a:round/>
            <a:headEnd type="none" w="lg" len="lg"/>
            <a:tailEnd type="triangle" w="lg" len="lg"/>
          </a:ln>
        </p:spPr>
      </p:cxnSp>
      <p:cxnSp>
        <p:nvCxnSpPr>
          <p:cNvPr id="197" name="Shape 197"/>
          <p:cNvCxnSpPr/>
          <p:nvPr/>
        </p:nvCxnSpPr>
        <p:spPr>
          <a:xfrm rot="10800000">
            <a:off x="1352025" y="3429175"/>
            <a:ext cx="447000" cy="567300"/>
          </a:xfrm>
          <a:prstGeom prst="straightConnector1">
            <a:avLst/>
          </a:prstGeom>
          <a:noFill/>
          <a:ln w="19050" cap="flat" cmpd="sng">
            <a:solidFill>
              <a:srgbClr val="000000"/>
            </a:solidFill>
            <a:prstDash val="solid"/>
            <a:round/>
            <a:headEnd type="none" w="lg" len="lg"/>
            <a:tailEnd type="triangle" w="lg" len="lg"/>
          </a:ln>
        </p:spPr>
      </p:cxnSp>
      <p:cxnSp>
        <p:nvCxnSpPr>
          <p:cNvPr id="198" name="Shape 198"/>
          <p:cNvCxnSpPr/>
          <p:nvPr/>
        </p:nvCxnSpPr>
        <p:spPr>
          <a:xfrm>
            <a:off x="2487225" y="4274175"/>
            <a:ext cx="732600" cy="174000"/>
          </a:xfrm>
          <a:prstGeom prst="straightConnector1">
            <a:avLst/>
          </a:prstGeom>
          <a:noFill/>
          <a:ln w="19050" cap="flat" cmpd="sng">
            <a:solidFill>
              <a:srgbClr val="000000"/>
            </a:solidFill>
            <a:prstDash val="solid"/>
            <a:round/>
            <a:headEnd type="none" w="lg" len="lg"/>
            <a:tailEnd type="triangle" w="lg" len="lg"/>
          </a:ln>
        </p:spPr>
      </p:cxnSp>
      <p:cxnSp>
        <p:nvCxnSpPr>
          <p:cNvPr id="199" name="Shape 199"/>
          <p:cNvCxnSpPr/>
          <p:nvPr/>
        </p:nvCxnSpPr>
        <p:spPr>
          <a:xfrm rot="10800000" flipH="1">
            <a:off x="2463200" y="3856200"/>
            <a:ext cx="641100" cy="181500"/>
          </a:xfrm>
          <a:prstGeom prst="straightConnector1">
            <a:avLst/>
          </a:prstGeom>
          <a:noFill/>
          <a:ln w="19050" cap="flat" cmpd="sng">
            <a:solidFill>
              <a:srgbClr val="000000"/>
            </a:solidFill>
            <a:prstDash val="solid"/>
            <a:round/>
            <a:headEnd type="none" w="lg" len="lg"/>
            <a:tailEnd type="triangle" w="lg" len="lg"/>
          </a:ln>
        </p:spPr>
      </p:cxnSp>
      <p:sp>
        <p:nvSpPr>
          <p:cNvPr id="200" name="Shape 200"/>
          <p:cNvSpPr txBox="1"/>
          <p:nvPr/>
        </p:nvSpPr>
        <p:spPr>
          <a:xfrm>
            <a:off x="2529075" y="3101862"/>
            <a:ext cx="1284600" cy="393600"/>
          </a:xfrm>
          <a:prstGeom prst="rect">
            <a:avLst/>
          </a:prstGeom>
          <a:noFill/>
          <a:ln>
            <a:noFill/>
          </a:ln>
        </p:spPr>
        <p:txBody>
          <a:bodyPr lIns="91425" tIns="91425" rIns="91425" bIns="91425" anchor="t" anchorCtr="0">
            <a:noAutofit/>
          </a:bodyPr>
          <a:lstStyle/>
          <a:p>
            <a:pPr lvl="0">
              <a:spcBef>
                <a:spcPts val="0"/>
              </a:spcBef>
              <a:buNone/>
            </a:pPr>
            <a:r>
              <a:rPr lang="en"/>
              <a:t>Stirring Rod</a:t>
            </a:r>
          </a:p>
        </p:txBody>
      </p:sp>
      <p:cxnSp>
        <p:nvCxnSpPr>
          <p:cNvPr id="201" name="Shape 201"/>
          <p:cNvCxnSpPr/>
          <p:nvPr/>
        </p:nvCxnSpPr>
        <p:spPr>
          <a:xfrm flipH="1">
            <a:off x="1328175" y="3386225"/>
            <a:ext cx="1200900" cy="235800"/>
          </a:xfrm>
          <a:prstGeom prst="straightConnector1">
            <a:avLst/>
          </a:prstGeom>
          <a:noFill/>
          <a:ln w="19050" cap="flat" cmpd="sng">
            <a:solidFill>
              <a:srgbClr val="000000"/>
            </a:solidFill>
            <a:prstDash val="solid"/>
            <a:round/>
            <a:headEnd type="none" w="lg" len="lg"/>
            <a:tailEnd type="triangle" w="lg" len="lg"/>
          </a:ln>
        </p:spPr>
      </p:cxnSp>
      <p:cxnSp>
        <p:nvCxnSpPr>
          <p:cNvPr id="202" name="Shape 202"/>
          <p:cNvCxnSpPr/>
          <p:nvPr/>
        </p:nvCxnSpPr>
        <p:spPr>
          <a:xfrm>
            <a:off x="3660325" y="3353525"/>
            <a:ext cx="1217700" cy="208200"/>
          </a:xfrm>
          <a:prstGeom prst="straightConnector1">
            <a:avLst/>
          </a:prstGeom>
          <a:noFill/>
          <a:ln w="19050" cap="flat" cmpd="sng">
            <a:solidFill>
              <a:srgbClr val="000000"/>
            </a:solidFill>
            <a:prstDash val="solid"/>
            <a:round/>
            <a:headEnd type="none" w="lg" len="lg"/>
            <a:tailEnd type="triangle" w="lg" len="lg"/>
          </a:ln>
        </p:spPr>
      </p:cxnSp>
      <p:pic>
        <p:nvPicPr>
          <p:cNvPr id="203" name="Shape 203" descr="IMG_1687.JPG"/>
          <p:cNvPicPr preferRelativeResize="0"/>
          <p:nvPr/>
        </p:nvPicPr>
        <p:blipFill rotWithShape="1">
          <a:blip r:embed="rId8">
            <a:alphaModFix/>
          </a:blip>
          <a:srcRect l="14666" t="12203" r="14204"/>
          <a:stretch/>
        </p:blipFill>
        <p:spPr>
          <a:xfrm>
            <a:off x="6669736" y="1205926"/>
            <a:ext cx="1356901" cy="1256148"/>
          </a:xfrm>
          <a:prstGeom prst="rect">
            <a:avLst/>
          </a:prstGeom>
          <a:noFill/>
          <a:ln w="9525" cap="flat" cmpd="sng">
            <a:solidFill>
              <a:srgbClr val="000000"/>
            </a:solidFill>
            <a:prstDash val="solid"/>
            <a:round/>
            <a:headEnd type="none" w="med" len="med"/>
            <a:tailEnd type="none" w="med" len="med"/>
          </a:ln>
        </p:spPr>
      </p:pic>
      <p:sp>
        <p:nvSpPr>
          <p:cNvPr id="204" name="Shape 204"/>
          <p:cNvSpPr txBox="1"/>
          <p:nvPr/>
        </p:nvSpPr>
        <p:spPr>
          <a:xfrm>
            <a:off x="6401469" y="2489928"/>
            <a:ext cx="2040600" cy="3504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Clr>
                <a:schemeClr val="dk1"/>
              </a:buClr>
              <a:buFont typeface="Arial"/>
              <a:buNone/>
            </a:pPr>
            <a:r>
              <a:rPr lang="en" dirty="0">
                <a:solidFill>
                  <a:schemeClr val="dk1"/>
                </a:solidFill>
              </a:rPr>
              <a:t>Securing the Coupons </a:t>
            </a:r>
          </a:p>
        </p:txBody>
      </p:sp>
      <p:pic>
        <p:nvPicPr>
          <p:cNvPr id="205" name="Shape 205" descr="IMG_1715.JPG"/>
          <p:cNvPicPr preferRelativeResize="0"/>
          <p:nvPr/>
        </p:nvPicPr>
        <p:blipFill rotWithShape="1">
          <a:blip r:embed="rId9">
            <a:alphaModFix/>
          </a:blip>
          <a:srcRect l="29711" r="7221" b="18207"/>
          <a:stretch/>
        </p:blipFill>
        <p:spPr>
          <a:xfrm>
            <a:off x="6289169" y="2952626"/>
            <a:ext cx="891635" cy="867197"/>
          </a:xfrm>
          <a:prstGeom prst="rect">
            <a:avLst/>
          </a:prstGeom>
          <a:noFill/>
          <a:ln w="9525" cap="flat" cmpd="sng">
            <a:solidFill>
              <a:srgbClr val="000000"/>
            </a:solidFill>
            <a:prstDash val="solid"/>
            <a:round/>
            <a:headEnd type="none" w="med" len="med"/>
            <a:tailEnd type="none" w="med" len="med"/>
          </a:ln>
        </p:spPr>
      </p:pic>
      <p:pic>
        <p:nvPicPr>
          <p:cNvPr id="206" name="Shape 206" descr="IMG_1718.JPG"/>
          <p:cNvPicPr preferRelativeResize="0"/>
          <p:nvPr/>
        </p:nvPicPr>
        <p:blipFill rotWithShape="1">
          <a:blip r:embed="rId10">
            <a:alphaModFix/>
          </a:blip>
          <a:srcRect t="27060"/>
          <a:stretch/>
        </p:blipFill>
        <p:spPr>
          <a:xfrm>
            <a:off x="7497850" y="2952626"/>
            <a:ext cx="891622" cy="867187"/>
          </a:xfrm>
          <a:prstGeom prst="rect">
            <a:avLst/>
          </a:prstGeom>
          <a:noFill/>
          <a:ln w="9525" cap="flat" cmpd="sng">
            <a:solidFill>
              <a:srgbClr val="000000"/>
            </a:solidFill>
            <a:prstDash val="solid"/>
            <a:round/>
            <a:headEnd type="none" w="med" len="med"/>
            <a:tailEnd type="none" w="med" len="med"/>
          </a:ln>
        </p:spPr>
      </p:pic>
      <p:sp>
        <p:nvSpPr>
          <p:cNvPr id="207" name="Shape 207"/>
          <p:cNvSpPr txBox="1"/>
          <p:nvPr/>
        </p:nvSpPr>
        <p:spPr>
          <a:xfrm>
            <a:off x="6110424" y="3773898"/>
            <a:ext cx="1284600" cy="208200"/>
          </a:xfrm>
          <a:prstGeom prst="rect">
            <a:avLst/>
          </a:prstGeom>
          <a:noFill/>
          <a:ln>
            <a:noFill/>
          </a:ln>
        </p:spPr>
        <p:txBody>
          <a:bodyPr lIns="91425" tIns="91425" rIns="91425" bIns="91425" anchor="t" anchorCtr="0">
            <a:noAutofit/>
          </a:bodyPr>
          <a:lstStyle/>
          <a:p>
            <a:pPr lvl="0" algn="ctr" rtl="0">
              <a:lnSpc>
                <a:spcPct val="100000"/>
              </a:lnSpc>
              <a:spcBef>
                <a:spcPts val="0"/>
              </a:spcBef>
              <a:spcAft>
                <a:spcPts val="1600"/>
              </a:spcAft>
              <a:buClr>
                <a:schemeClr val="dk1"/>
              </a:buClr>
              <a:buFont typeface="Arial"/>
              <a:buNone/>
            </a:pPr>
            <a:r>
              <a:rPr lang="en" dirty="0">
                <a:solidFill>
                  <a:schemeClr val="dk1"/>
                </a:solidFill>
              </a:rPr>
              <a:t>PE-MWCNTs Coupons </a:t>
            </a:r>
            <a:r>
              <a:rPr lang="en" sz="1800" dirty="0">
                <a:solidFill>
                  <a:schemeClr val="dk1"/>
                </a:solidFill>
              </a:rPr>
              <a:t>   </a:t>
            </a:r>
          </a:p>
        </p:txBody>
      </p:sp>
      <p:sp>
        <p:nvSpPr>
          <p:cNvPr id="208" name="Shape 208"/>
          <p:cNvSpPr txBox="1"/>
          <p:nvPr/>
        </p:nvSpPr>
        <p:spPr>
          <a:xfrm>
            <a:off x="7444389" y="3810988"/>
            <a:ext cx="1028100" cy="567300"/>
          </a:xfrm>
          <a:prstGeom prst="rect">
            <a:avLst/>
          </a:prstGeom>
          <a:noFill/>
          <a:ln>
            <a:noFill/>
          </a:ln>
        </p:spPr>
        <p:txBody>
          <a:bodyPr lIns="91425" tIns="91425" rIns="91425" bIns="91425" anchor="t" anchorCtr="0">
            <a:noAutofit/>
          </a:bodyPr>
          <a:lstStyle/>
          <a:p>
            <a:pPr lvl="0" algn="ctr" rtl="0">
              <a:lnSpc>
                <a:spcPct val="115000"/>
              </a:lnSpc>
              <a:spcBef>
                <a:spcPts val="0"/>
              </a:spcBef>
              <a:spcAft>
                <a:spcPts val="1600"/>
              </a:spcAft>
              <a:buClr>
                <a:schemeClr val="dk1"/>
              </a:buClr>
              <a:buFont typeface="Arial"/>
              <a:buNone/>
            </a:pPr>
            <a:r>
              <a:rPr lang="en" dirty="0">
                <a:solidFill>
                  <a:schemeClr val="dk1"/>
                </a:solidFill>
              </a:rPr>
              <a:t>Copper Coupons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prstGeom prst="rect">
            <a:avLst/>
          </a:prstGeom>
        </p:spPr>
        <p:txBody>
          <a:bodyPr lIns="91425" tIns="91425" rIns="91425" bIns="91425" anchor="t" anchorCtr="0">
            <a:noAutofit/>
          </a:bodyPr>
          <a:lstStyle/>
          <a:p>
            <a:pPr lvl="0" algn="ctr">
              <a:spcBef>
                <a:spcPts val="0"/>
              </a:spcBef>
              <a:buNone/>
            </a:pPr>
            <a:r>
              <a:rPr lang="en" sz="3200" b="1" dirty="0"/>
              <a:t>Adding Microbial Species</a:t>
            </a:r>
          </a:p>
        </p:txBody>
      </p:sp>
      <p:sp>
        <p:nvSpPr>
          <p:cNvPr id="214" name="Shape 214"/>
          <p:cNvSpPr txBox="1">
            <a:spLocks noGrp="1"/>
          </p:cNvSpPr>
          <p:nvPr>
            <p:ph type="body" idx="1"/>
          </p:nvPr>
        </p:nvSpPr>
        <p:spPr>
          <a:xfrm>
            <a:off x="311700" y="1152475"/>
            <a:ext cx="4491000" cy="3904200"/>
          </a:xfrm>
          <a:prstGeom prst="rect">
            <a:avLst/>
          </a:prstGeom>
        </p:spPr>
        <p:txBody>
          <a:bodyPr lIns="91425" tIns="91425" rIns="91425" bIns="91425" anchor="t" anchorCtr="0">
            <a:noAutofit/>
          </a:bodyPr>
          <a:lstStyle/>
          <a:p>
            <a:pPr marL="457200" lvl="0" indent="-228600" rtl="0">
              <a:spcBef>
                <a:spcPts val="0"/>
              </a:spcBef>
              <a:buClr>
                <a:srgbClr val="000000"/>
              </a:buClr>
            </a:pPr>
            <a:r>
              <a:rPr lang="en" sz="1800" dirty="0">
                <a:solidFill>
                  <a:srgbClr val="000000"/>
                </a:solidFill>
              </a:rPr>
              <a:t>Microbial tablet of </a:t>
            </a:r>
            <a:r>
              <a:rPr lang="en" sz="1800" i="1" dirty="0">
                <a:solidFill>
                  <a:srgbClr val="000000"/>
                </a:solidFill>
              </a:rPr>
              <a:t>Pseudomonas                                                             fluorescens</a:t>
            </a:r>
            <a:r>
              <a:rPr lang="en" sz="1800" dirty="0">
                <a:solidFill>
                  <a:srgbClr val="000000"/>
                </a:solidFill>
              </a:rPr>
              <a:t> added to each reactor</a:t>
            </a:r>
          </a:p>
          <a:p>
            <a:pPr marL="457200" lvl="0" indent="-228600" rtl="0">
              <a:spcBef>
                <a:spcPts val="0"/>
              </a:spcBef>
              <a:buClr>
                <a:srgbClr val="000000"/>
              </a:buClr>
            </a:pPr>
            <a:r>
              <a:rPr lang="en" sz="1800" dirty="0">
                <a:solidFill>
                  <a:srgbClr val="000000"/>
                </a:solidFill>
              </a:rPr>
              <a:t>Harmless biofilm</a:t>
            </a:r>
          </a:p>
          <a:p>
            <a:pPr marL="457200" lvl="0" indent="-228600" rtl="0">
              <a:spcBef>
                <a:spcPts val="0"/>
              </a:spcBef>
              <a:buClr>
                <a:srgbClr val="000000"/>
              </a:buClr>
            </a:pPr>
            <a:r>
              <a:rPr lang="en" sz="1800" dirty="0">
                <a:solidFill>
                  <a:srgbClr val="000000"/>
                </a:solidFill>
              </a:rPr>
              <a:t>Excessively present in water distribution system. </a:t>
            </a:r>
          </a:p>
          <a:p>
            <a:pPr lvl="0" rtl="0">
              <a:spcBef>
                <a:spcPts val="0"/>
              </a:spcBef>
              <a:buNone/>
            </a:pPr>
            <a:endParaRPr sz="1800" dirty="0">
              <a:solidFill>
                <a:srgbClr val="000000"/>
              </a:solidFill>
            </a:endParaRPr>
          </a:p>
          <a:p>
            <a:pPr lvl="0" rtl="0">
              <a:spcBef>
                <a:spcPts val="0"/>
              </a:spcBef>
              <a:buNone/>
            </a:pPr>
            <a:endParaRPr sz="1800" dirty="0">
              <a:solidFill>
                <a:srgbClr val="000000"/>
              </a:solidFill>
            </a:endParaRPr>
          </a:p>
        </p:txBody>
      </p:sp>
      <p:sp>
        <p:nvSpPr>
          <p:cNvPr id="216" name="Shape 216"/>
          <p:cNvSpPr txBox="1">
            <a:spLocks noGrp="1"/>
          </p:cNvSpPr>
          <p:nvPr>
            <p:ph type="sldNum" idx="10"/>
          </p:nvPr>
        </p:nvSpPr>
        <p:spPr>
          <a:prstGeom prst="rect">
            <a:avLst/>
          </a:prstGeom>
        </p:spPr>
        <p:txBody>
          <a:bodyPr lIns="91425" tIns="91425" rIns="91425" bIns="91425" anchor="ctr" anchorCtr="0">
            <a:noAutofit/>
          </a:bodyPr>
          <a:lstStyle/>
          <a:p>
            <a:pPr lvl="0">
              <a:spcBef>
                <a:spcPts val="0"/>
              </a:spcBef>
              <a:buNone/>
            </a:pPr>
            <a:fld id="{00000000-1234-1234-1234-123412341234}" type="slidenum">
              <a:rPr lang="en"/>
              <a:t>14</a:t>
            </a:fld>
            <a:endParaRPr lang="en"/>
          </a:p>
        </p:txBody>
      </p:sp>
      <p:pic>
        <p:nvPicPr>
          <p:cNvPr id="215" name="Shape 215" descr="IMG_1717 (1).JPG"/>
          <p:cNvPicPr preferRelativeResize="0"/>
          <p:nvPr/>
        </p:nvPicPr>
        <p:blipFill>
          <a:blip r:embed="rId3">
            <a:alphaModFix/>
          </a:blip>
          <a:stretch>
            <a:fillRect/>
          </a:stretch>
        </p:blipFill>
        <p:spPr>
          <a:xfrm>
            <a:off x="4802040" y="1357029"/>
            <a:ext cx="3670449" cy="2752849"/>
          </a:xfrm>
          <a:prstGeom prst="rect">
            <a:avLst/>
          </a:prstGeom>
          <a:noFill/>
          <a:ln w="12700" cap="flat" cmpd="sng">
            <a:solidFill>
              <a:schemeClr val="tx1"/>
            </a:solidFill>
            <a:prstDash val="solid"/>
            <a:round/>
            <a:headEnd type="none" w="med" len="med"/>
            <a:tailEnd type="none" w="med" len="med"/>
          </a:ln>
        </p:spPr>
      </p:pic>
      <p:pic>
        <p:nvPicPr>
          <p:cNvPr id="217" name="Shape 217"/>
          <p:cNvPicPr preferRelativeResize="0"/>
          <p:nvPr/>
        </p:nvPicPr>
        <p:blipFill>
          <a:blip r:embed="rId4">
            <a:alphaModFix/>
          </a:blip>
          <a:stretch>
            <a:fillRect/>
          </a:stretch>
        </p:blipFill>
        <p:spPr>
          <a:xfrm>
            <a:off x="1470022" y="2733454"/>
            <a:ext cx="2264689" cy="1503644"/>
          </a:xfrm>
          <a:prstGeom prst="rect">
            <a:avLst/>
          </a:prstGeom>
          <a:noFill/>
          <a:ln w="12700">
            <a:solidFill>
              <a:schemeClr val="tx1"/>
            </a:solidFill>
          </a:ln>
        </p:spPr>
      </p:pic>
      <p:sp>
        <p:nvSpPr>
          <p:cNvPr id="218" name="Shape 218"/>
          <p:cNvSpPr txBox="1"/>
          <p:nvPr/>
        </p:nvSpPr>
        <p:spPr>
          <a:xfrm>
            <a:off x="1470022" y="4237098"/>
            <a:ext cx="2603700" cy="181309"/>
          </a:xfrm>
          <a:prstGeom prst="rect">
            <a:avLst/>
          </a:prstGeom>
          <a:noFill/>
          <a:ln>
            <a:noFill/>
          </a:ln>
        </p:spPr>
        <p:txBody>
          <a:bodyPr lIns="91425" tIns="91425" rIns="91425" bIns="91425" anchor="t" anchorCtr="0">
            <a:noAutofit/>
          </a:bodyPr>
          <a:lstStyle/>
          <a:p>
            <a:pPr lvl="0">
              <a:spcBef>
                <a:spcPts val="0"/>
              </a:spcBef>
              <a:buNone/>
            </a:pPr>
            <a:r>
              <a:rPr lang="en" sz="600" dirty="0"/>
              <a:t>http://organicsoiltechnology.com/wp-content/uploads/pseudomonas-fluorescens-makes-phosphorus-availabl-1.jpg</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prstGeom prst="rect">
            <a:avLst/>
          </a:prstGeom>
        </p:spPr>
        <p:txBody>
          <a:bodyPr lIns="91425" tIns="91425" rIns="91425" bIns="91425" anchor="t" anchorCtr="0">
            <a:noAutofit/>
          </a:bodyPr>
          <a:lstStyle/>
          <a:p>
            <a:pPr lvl="0" algn="ctr" rtl="0">
              <a:spcBef>
                <a:spcPts val="0"/>
              </a:spcBef>
              <a:buNone/>
            </a:pPr>
            <a:r>
              <a:rPr lang="en" sz="3200" b="1" dirty="0"/>
              <a:t>Nutrient Solution</a:t>
            </a:r>
          </a:p>
        </p:txBody>
      </p:sp>
      <p:sp>
        <p:nvSpPr>
          <p:cNvPr id="224" name="Shape 224"/>
          <p:cNvSpPr txBox="1">
            <a:spLocks noGrp="1"/>
          </p:cNvSpPr>
          <p:nvPr>
            <p:ph type="body" idx="1"/>
          </p:nvPr>
        </p:nvSpPr>
        <p:spPr>
          <a:xfrm>
            <a:off x="311700" y="1152475"/>
            <a:ext cx="4090179" cy="3416400"/>
          </a:xfrm>
          <a:prstGeom prst="rect">
            <a:avLst/>
          </a:prstGeom>
        </p:spPr>
        <p:txBody>
          <a:bodyPr lIns="91425" tIns="91425" rIns="91425" bIns="91425" anchor="t" anchorCtr="0">
            <a:noAutofit/>
          </a:bodyPr>
          <a:lstStyle/>
          <a:p>
            <a:pPr marL="457200" lvl="0" indent="-228600" rtl="0">
              <a:spcBef>
                <a:spcPts val="0"/>
              </a:spcBef>
              <a:buClr>
                <a:schemeClr val="dk1"/>
              </a:buClr>
            </a:pPr>
            <a:r>
              <a:rPr lang="en" sz="1800" dirty="0">
                <a:solidFill>
                  <a:schemeClr val="dk1"/>
                </a:solidFill>
                <a:highlight>
                  <a:srgbClr val="FFFFFF"/>
                </a:highlight>
              </a:rPr>
              <a:t>Nutrient stock solution containing mainly NaNO</a:t>
            </a:r>
            <a:r>
              <a:rPr lang="en" sz="1800" baseline="-25000" dirty="0">
                <a:solidFill>
                  <a:schemeClr val="dk1"/>
                </a:solidFill>
                <a:highlight>
                  <a:srgbClr val="FFFFFF"/>
                </a:highlight>
              </a:rPr>
              <a:t>3</a:t>
            </a:r>
            <a:r>
              <a:rPr lang="en" sz="1800" dirty="0">
                <a:solidFill>
                  <a:schemeClr val="dk1"/>
                </a:solidFill>
                <a:highlight>
                  <a:srgbClr val="FFFFFF"/>
                </a:highlight>
              </a:rPr>
              <a:t> and NaH</a:t>
            </a:r>
            <a:r>
              <a:rPr lang="en" sz="1800" baseline="-25000" dirty="0">
                <a:solidFill>
                  <a:schemeClr val="dk1"/>
                </a:solidFill>
                <a:highlight>
                  <a:srgbClr val="FFFFFF"/>
                </a:highlight>
              </a:rPr>
              <a:t>2</a:t>
            </a:r>
            <a:r>
              <a:rPr lang="en" sz="1800" dirty="0">
                <a:solidFill>
                  <a:schemeClr val="dk1"/>
                </a:solidFill>
                <a:highlight>
                  <a:srgbClr val="FFFFFF"/>
                </a:highlight>
              </a:rPr>
              <a:t>PO</a:t>
            </a:r>
            <a:r>
              <a:rPr lang="en" sz="1800" baseline="-25000" dirty="0">
                <a:solidFill>
                  <a:schemeClr val="dk1"/>
                </a:solidFill>
                <a:highlight>
                  <a:srgbClr val="FFFFFF"/>
                </a:highlight>
              </a:rPr>
              <a:t>4</a:t>
            </a:r>
            <a:r>
              <a:rPr lang="en" sz="1800" dirty="0">
                <a:solidFill>
                  <a:schemeClr val="dk1"/>
                </a:solidFill>
                <a:highlight>
                  <a:srgbClr val="FFFFFF"/>
                </a:highlight>
              </a:rPr>
              <a:t> </a:t>
            </a:r>
          </a:p>
          <a:p>
            <a:pPr marL="457200" lvl="0" indent="-228600" rtl="0">
              <a:spcBef>
                <a:spcPts val="0"/>
              </a:spcBef>
              <a:buClr>
                <a:schemeClr val="dk1"/>
              </a:buClr>
            </a:pPr>
            <a:r>
              <a:rPr lang="en" sz="1800" dirty="0">
                <a:solidFill>
                  <a:schemeClr val="dk1"/>
                </a:solidFill>
                <a:highlight>
                  <a:srgbClr val="FFFFFF"/>
                </a:highlight>
              </a:rPr>
              <a:t>Nutrient Carbon Source - Glucose</a:t>
            </a:r>
          </a:p>
          <a:p>
            <a:pPr marL="457200" lvl="0" indent="-228600" rtl="0">
              <a:spcBef>
                <a:spcPts val="0"/>
              </a:spcBef>
              <a:buClr>
                <a:schemeClr val="dk1"/>
              </a:buClr>
            </a:pPr>
            <a:r>
              <a:rPr lang="en" sz="1800" dirty="0">
                <a:solidFill>
                  <a:schemeClr val="dk1"/>
                </a:solidFill>
                <a:highlight>
                  <a:srgbClr val="FFFFFF"/>
                </a:highlight>
              </a:rPr>
              <a:t>Fed to the biofilm reactor using peristaltic pump</a:t>
            </a:r>
          </a:p>
          <a:p>
            <a:pPr marL="457200" lvl="0" indent="-228600" rtl="0">
              <a:spcBef>
                <a:spcPts val="0"/>
              </a:spcBef>
              <a:buClr>
                <a:schemeClr val="dk1"/>
              </a:buClr>
            </a:pPr>
            <a:r>
              <a:rPr lang="en" sz="1800" dirty="0">
                <a:solidFill>
                  <a:schemeClr val="dk1"/>
                </a:solidFill>
                <a:highlight>
                  <a:srgbClr val="FFFFFF"/>
                </a:highlight>
              </a:rPr>
              <a:t>pH of 7.5, maintained with </a:t>
            </a:r>
            <a:r>
              <a:rPr lang="en" sz="1800" dirty="0">
                <a:solidFill>
                  <a:schemeClr val="dk1"/>
                </a:solidFill>
                <a:highlight>
                  <a:srgbClr val="FFFFFF"/>
                </a:highlight>
                <a:ea typeface="Times New Roman"/>
                <a:cs typeface="Times New Roman"/>
                <a:sym typeface="Times New Roman"/>
              </a:rPr>
              <a:t> </a:t>
            </a:r>
            <a:r>
              <a:rPr lang="en" sz="1800" dirty="0">
                <a:solidFill>
                  <a:schemeClr val="dk1"/>
                </a:solidFill>
                <a:highlight>
                  <a:srgbClr val="FFFFFF"/>
                </a:highlight>
              </a:rPr>
              <a:t>NaHCO</a:t>
            </a:r>
            <a:r>
              <a:rPr lang="en" sz="1800" baseline="-25000" dirty="0">
                <a:solidFill>
                  <a:schemeClr val="dk1"/>
                </a:solidFill>
                <a:highlight>
                  <a:srgbClr val="FFFFFF"/>
                </a:highlight>
              </a:rPr>
              <a:t>3</a:t>
            </a:r>
            <a:r>
              <a:rPr lang="en" sz="1800" dirty="0">
                <a:solidFill>
                  <a:schemeClr val="dk1"/>
                </a:solidFill>
                <a:highlight>
                  <a:srgbClr val="FFFFFF"/>
                </a:highlight>
              </a:rPr>
              <a:t>  </a:t>
            </a:r>
          </a:p>
          <a:p>
            <a:pPr marL="457200" lvl="0" indent="-228600" rtl="0">
              <a:spcBef>
                <a:spcPts val="0"/>
              </a:spcBef>
              <a:buClr>
                <a:schemeClr val="dk1"/>
              </a:buClr>
            </a:pPr>
            <a:r>
              <a:rPr lang="en" sz="1800" dirty="0">
                <a:solidFill>
                  <a:schemeClr val="dk1"/>
                </a:solidFill>
                <a:highlight>
                  <a:srgbClr val="FFFFFF"/>
                </a:highlight>
              </a:rPr>
              <a:t>Room temperature 25 ̊C</a:t>
            </a:r>
          </a:p>
          <a:p>
            <a:pPr lvl="0" rtl="0">
              <a:spcBef>
                <a:spcPts val="0"/>
              </a:spcBef>
              <a:buNone/>
            </a:pPr>
            <a:endParaRPr sz="1800" dirty="0">
              <a:solidFill>
                <a:schemeClr val="dk1"/>
              </a:solidFill>
              <a:highlight>
                <a:srgbClr val="FFFFFF"/>
              </a:highlight>
            </a:endParaRPr>
          </a:p>
          <a:p>
            <a:pPr lvl="0" rtl="0">
              <a:spcBef>
                <a:spcPts val="0"/>
              </a:spcBef>
              <a:buNone/>
            </a:pPr>
            <a:endParaRPr sz="1800" dirty="0">
              <a:solidFill>
                <a:schemeClr val="dk1"/>
              </a:solidFill>
              <a:highlight>
                <a:srgbClr val="FFFFFF"/>
              </a:highlight>
            </a:endParaRPr>
          </a:p>
        </p:txBody>
      </p:sp>
      <p:sp>
        <p:nvSpPr>
          <p:cNvPr id="225" name="Shape 225"/>
          <p:cNvSpPr txBox="1">
            <a:spLocks noGrp="1"/>
          </p:cNvSpPr>
          <p:nvPr>
            <p:ph type="sldNum" idx="10"/>
          </p:nvPr>
        </p:nvSpPr>
        <p:spPr>
          <a:prstGeom prst="rect">
            <a:avLst/>
          </a:prstGeom>
        </p:spPr>
        <p:txBody>
          <a:bodyPr lIns="91425" tIns="91425" rIns="91425" bIns="91425" anchor="ctr" anchorCtr="0">
            <a:noAutofit/>
          </a:bodyPr>
          <a:lstStyle/>
          <a:p>
            <a:pPr lvl="0" rtl="0">
              <a:spcBef>
                <a:spcPts val="0"/>
              </a:spcBef>
              <a:buNone/>
            </a:pPr>
            <a:fld id="{00000000-1234-1234-1234-123412341234}" type="slidenum">
              <a:rPr lang="en"/>
              <a:t>15</a:t>
            </a:fld>
            <a:endParaRPr lang="en"/>
          </a:p>
        </p:txBody>
      </p:sp>
      <p:pic>
        <p:nvPicPr>
          <p:cNvPr id="226" name="Shape 226" descr="IMG_1556.JPG"/>
          <p:cNvPicPr preferRelativeResize="0"/>
          <p:nvPr/>
        </p:nvPicPr>
        <p:blipFill rotWithShape="1">
          <a:blip r:embed="rId3">
            <a:alphaModFix/>
          </a:blip>
          <a:srcRect t="11940"/>
          <a:stretch/>
        </p:blipFill>
        <p:spPr>
          <a:xfrm>
            <a:off x="6570473" y="1282320"/>
            <a:ext cx="2084576" cy="2256101"/>
          </a:xfrm>
          <a:prstGeom prst="rect">
            <a:avLst/>
          </a:prstGeom>
          <a:noFill/>
          <a:ln w="9525" cap="flat" cmpd="sng">
            <a:solidFill>
              <a:srgbClr val="000000"/>
            </a:solidFill>
            <a:prstDash val="solid"/>
            <a:round/>
            <a:headEnd type="none" w="med" len="med"/>
            <a:tailEnd type="none" w="med" len="med"/>
          </a:ln>
        </p:spPr>
      </p:pic>
      <p:pic>
        <p:nvPicPr>
          <p:cNvPr id="227" name="Shape 227" descr="IMG_1723.JPG"/>
          <p:cNvPicPr preferRelativeResize="0"/>
          <p:nvPr/>
        </p:nvPicPr>
        <p:blipFill rotWithShape="1">
          <a:blip r:embed="rId4">
            <a:alphaModFix/>
          </a:blip>
          <a:srcRect t="6932" r="12793" b="9033"/>
          <a:stretch/>
        </p:blipFill>
        <p:spPr>
          <a:xfrm>
            <a:off x="3985541" y="2780772"/>
            <a:ext cx="2084578" cy="1515299"/>
          </a:xfrm>
          <a:prstGeom prst="rect">
            <a:avLst/>
          </a:prstGeom>
          <a:noFill/>
          <a:ln w="9525" cap="flat" cmpd="sng">
            <a:solidFill>
              <a:srgbClr val="000000"/>
            </a:solidFill>
            <a:prstDash val="solid"/>
            <a:round/>
            <a:headEnd type="none" w="med" len="med"/>
            <a:tailEnd type="none" w="med" len="med"/>
          </a:ln>
        </p:spPr>
      </p:pic>
      <p:sp>
        <p:nvSpPr>
          <p:cNvPr id="228" name="Shape 228"/>
          <p:cNvSpPr txBox="1"/>
          <p:nvPr/>
        </p:nvSpPr>
        <p:spPr>
          <a:xfrm>
            <a:off x="6464595" y="3586276"/>
            <a:ext cx="2557169" cy="408300"/>
          </a:xfrm>
          <a:prstGeom prst="rect">
            <a:avLst/>
          </a:prstGeom>
          <a:noFill/>
          <a:ln>
            <a:noFill/>
          </a:ln>
        </p:spPr>
        <p:txBody>
          <a:bodyPr lIns="91425" tIns="91425" rIns="91425" bIns="91425" anchor="t" anchorCtr="0">
            <a:noAutofit/>
          </a:bodyPr>
          <a:lstStyle/>
          <a:p>
            <a:pPr lvl="0" rtl="0">
              <a:spcBef>
                <a:spcPts val="0"/>
              </a:spcBef>
              <a:buClr>
                <a:schemeClr val="dk1"/>
              </a:buClr>
              <a:buSzPct val="91666"/>
              <a:buFont typeface="Arial"/>
              <a:buNone/>
            </a:pPr>
            <a:r>
              <a:rPr lang="en" sz="1600" dirty="0">
                <a:solidFill>
                  <a:schemeClr val="dk1"/>
                </a:solidFill>
              </a:rPr>
              <a:t>“Food” for the microbials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prstGeom prst="rect">
            <a:avLst/>
          </a:prstGeom>
        </p:spPr>
        <p:txBody>
          <a:bodyPr lIns="91425" tIns="91425" rIns="91425" bIns="91425" anchor="t" anchorCtr="0">
            <a:noAutofit/>
          </a:bodyPr>
          <a:lstStyle/>
          <a:p>
            <a:pPr lvl="0" algn="ctr">
              <a:spcBef>
                <a:spcPts val="0"/>
              </a:spcBef>
              <a:buNone/>
            </a:pPr>
            <a:r>
              <a:rPr lang="en" sz="3200" b="1" dirty="0"/>
              <a:t>Complete Reactor Setup</a:t>
            </a:r>
          </a:p>
        </p:txBody>
      </p:sp>
      <p:sp>
        <p:nvSpPr>
          <p:cNvPr id="234" name="Shape 234"/>
          <p:cNvSpPr txBox="1">
            <a:spLocks noGrp="1"/>
          </p:cNvSpPr>
          <p:nvPr>
            <p:ph type="sldNum" idx="10"/>
          </p:nvPr>
        </p:nvSpPr>
        <p:spPr>
          <a:prstGeom prst="rect">
            <a:avLst/>
          </a:prstGeom>
        </p:spPr>
        <p:txBody>
          <a:bodyPr lIns="91425" tIns="91425" rIns="91425" bIns="91425" anchor="ctr" anchorCtr="0">
            <a:noAutofit/>
          </a:bodyPr>
          <a:lstStyle/>
          <a:p>
            <a:pPr lvl="0">
              <a:spcBef>
                <a:spcPts val="0"/>
              </a:spcBef>
              <a:buNone/>
            </a:pPr>
            <a:fld id="{00000000-1234-1234-1234-123412341234}" type="slidenum">
              <a:rPr lang="en"/>
              <a:t>16</a:t>
            </a:fld>
            <a:endParaRPr lang="en"/>
          </a:p>
        </p:txBody>
      </p:sp>
      <p:pic>
        <p:nvPicPr>
          <p:cNvPr id="235" name="Shape 235" descr="setup.JPG"/>
          <p:cNvPicPr preferRelativeResize="0"/>
          <p:nvPr/>
        </p:nvPicPr>
        <p:blipFill>
          <a:blip r:embed="rId3">
            <a:alphaModFix/>
          </a:blip>
          <a:stretch>
            <a:fillRect/>
          </a:stretch>
        </p:blipFill>
        <p:spPr>
          <a:xfrm>
            <a:off x="1286540" y="1146172"/>
            <a:ext cx="3438848" cy="3234738"/>
          </a:xfrm>
          <a:prstGeom prst="rect">
            <a:avLst/>
          </a:prstGeom>
          <a:noFill/>
          <a:ln w="19050" cap="flat" cmpd="sng">
            <a:solidFill>
              <a:srgbClr val="000000"/>
            </a:solidFill>
            <a:prstDash val="solid"/>
            <a:round/>
            <a:headEnd type="none" w="med" len="med"/>
            <a:tailEnd type="none" w="med" len="med"/>
          </a:ln>
        </p:spPr>
      </p:pic>
      <p:pic>
        <p:nvPicPr>
          <p:cNvPr id="236" name="Shape 236" descr="IMG_1711 (1).JPG"/>
          <p:cNvPicPr preferRelativeResize="0"/>
          <p:nvPr/>
        </p:nvPicPr>
        <p:blipFill>
          <a:blip r:embed="rId4">
            <a:alphaModFix/>
          </a:blip>
          <a:stretch>
            <a:fillRect/>
          </a:stretch>
        </p:blipFill>
        <p:spPr>
          <a:xfrm>
            <a:off x="5422605" y="1146172"/>
            <a:ext cx="2317898" cy="3234738"/>
          </a:xfrm>
          <a:prstGeom prst="rect">
            <a:avLst/>
          </a:prstGeom>
          <a:noFill/>
          <a:ln w="19050" cap="flat" cmpd="sng">
            <a:solidFill>
              <a:srgbClr val="000000"/>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prstGeom prst="rect">
            <a:avLst/>
          </a:prstGeom>
        </p:spPr>
        <p:txBody>
          <a:bodyPr lIns="91425" tIns="91425" rIns="91425" bIns="91425" anchor="t" anchorCtr="0">
            <a:noAutofit/>
          </a:bodyPr>
          <a:lstStyle/>
          <a:p>
            <a:pPr lvl="0" algn="ctr">
              <a:spcBef>
                <a:spcPts val="0"/>
              </a:spcBef>
              <a:buNone/>
            </a:pPr>
            <a:r>
              <a:rPr lang="en" sz="3200" b="1" dirty="0"/>
              <a:t>Data Collection with LSM</a:t>
            </a:r>
          </a:p>
        </p:txBody>
      </p:sp>
      <p:sp>
        <p:nvSpPr>
          <p:cNvPr id="243" name="Shape 243"/>
          <p:cNvSpPr txBox="1">
            <a:spLocks noGrp="1"/>
          </p:cNvSpPr>
          <p:nvPr>
            <p:ph type="sldNum" idx="10"/>
          </p:nvPr>
        </p:nvSpPr>
        <p:spPr>
          <a:prstGeom prst="rect">
            <a:avLst/>
          </a:prstGeom>
        </p:spPr>
        <p:txBody>
          <a:bodyPr lIns="91425" tIns="91425" rIns="91425" bIns="91425" anchor="ctr" anchorCtr="0">
            <a:noAutofit/>
          </a:bodyPr>
          <a:lstStyle/>
          <a:p>
            <a:pPr lvl="0">
              <a:spcBef>
                <a:spcPts val="0"/>
              </a:spcBef>
              <a:buNone/>
            </a:pPr>
            <a:fld id="{00000000-1234-1234-1234-123412341234}" type="slidenum">
              <a:rPr lang="en"/>
              <a:t>17</a:t>
            </a:fld>
            <a:endParaRPr lang="en"/>
          </a:p>
        </p:txBody>
      </p:sp>
      <p:pic>
        <p:nvPicPr>
          <p:cNvPr id="242" name="Shape 242" descr="IMG_1739.JPG"/>
          <p:cNvPicPr preferRelativeResize="0"/>
          <p:nvPr/>
        </p:nvPicPr>
        <p:blipFill>
          <a:blip r:embed="rId3">
            <a:alphaModFix/>
          </a:blip>
          <a:stretch>
            <a:fillRect/>
          </a:stretch>
        </p:blipFill>
        <p:spPr>
          <a:xfrm>
            <a:off x="3651025" y="1089974"/>
            <a:ext cx="1841948" cy="1381424"/>
          </a:xfrm>
          <a:prstGeom prst="rect">
            <a:avLst/>
          </a:prstGeom>
          <a:noFill/>
          <a:ln w="9525" cap="flat" cmpd="sng">
            <a:solidFill>
              <a:srgbClr val="000000"/>
            </a:solidFill>
            <a:prstDash val="solid"/>
            <a:round/>
            <a:headEnd type="none" w="med" len="med"/>
            <a:tailEnd type="none" w="med" len="med"/>
          </a:ln>
        </p:spPr>
      </p:pic>
      <p:pic>
        <p:nvPicPr>
          <p:cNvPr id="244" name="Shape 244" descr="IMG_1606.JPG"/>
          <p:cNvPicPr preferRelativeResize="0"/>
          <p:nvPr/>
        </p:nvPicPr>
        <p:blipFill>
          <a:blip r:embed="rId4">
            <a:alphaModFix/>
          </a:blip>
          <a:stretch>
            <a:fillRect/>
          </a:stretch>
        </p:blipFill>
        <p:spPr>
          <a:xfrm>
            <a:off x="2074687" y="2185112"/>
            <a:ext cx="1377422" cy="1836571"/>
          </a:xfrm>
          <a:prstGeom prst="rect">
            <a:avLst/>
          </a:prstGeom>
          <a:noFill/>
          <a:ln w="9525" cap="flat" cmpd="sng">
            <a:solidFill>
              <a:srgbClr val="000000"/>
            </a:solidFill>
            <a:prstDash val="solid"/>
            <a:round/>
            <a:headEnd type="none" w="med" len="med"/>
            <a:tailEnd type="none" w="med" len="med"/>
          </a:ln>
        </p:spPr>
      </p:pic>
      <p:pic>
        <p:nvPicPr>
          <p:cNvPr id="245" name="Shape 245" descr="IMG_1736.JPG"/>
          <p:cNvPicPr preferRelativeResize="0"/>
          <p:nvPr/>
        </p:nvPicPr>
        <p:blipFill rotWithShape="1">
          <a:blip r:embed="rId5">
            <a:alphaModFix/>
          </a:blip>
          <a:srcRect l="17837" b="14551"/>
          <a:stretch/>
        </p:blipFill>
        <p:spPr>
          <a:xfrm>
            <a:off x="600500" y="336200"/>
            <a:ext cx="1474201" cy="1400604"/>
          </a:xfrm>
          <a:prstGeom prst="rect">
            <a:avLst/>
          </a:prstGeom>
          <a:noFill/>
          <a:ln w="9525" cap="flat" cmpd="sng">
            <a:solidFill>
              <a:srgbClr val="000000"/>
            </a:solidFill>
            <a:prstDash val="solid"/>
            <a:round/>
            <a:headEnd type="none" w="med" len="med"/>
            <a:tailEnd type="none" w="med" len="med"/>
          </a:ln>
        </p:spPr>
      </p:pic>
      <p:pic>
        <p:nvPicPr>
          <p:cNvPr id="246" name="Shape 246" descr="IMG_1615.JPG"/>
          <p:cNvPicPr preferRelativeResize="0"/>
          <p:nvPr/>
        </p:nvPicPr>
        <p:blipFill>
          <a:blip r:embed="rId6">
            <a:alphaModFix/>
          </a:blip>
          <a:stretch>
            <a:fillRect/>
          </a:stretch>
        </p:blipFill>
        <p:spPr>
          <a:xfrm>
            <a:off x="5851138" y="2598781"/>
            <a:ext cx="1949048" cy="1461804"/>
          </a:xfrm>
          <a:prstGeom prst="rect">
            <a:avLst/>
          </a:prstGeom>
          <a:noFill/>
          <a:ln w="9525" cap="flat" cmpd="sng">
            <a:solidFill>
              <a:srgbClr val="000000"/>
            </a:solidFill>
            <a:prstDash val="solid"/>
            <a:round/>
            <a:headEnd type="none" w="med" len="med"/>
            <a:tailEnd type="none" w="med" len="med"/>
          </a:ln>
        </p:spPr>
      </p:pic>
      <p:pic>
        <p:nvPicPr>
          <p:cNvPr id="247" name="Shape 247"/>
          <p:cNvPicPr preferRelativeResize="0"/>
          <p:nvPr/>
        </p:nvPicPr>
        <p:blipFill rotWithShape="1">
          <a:blip r:embed="rId7">
            <a:alphaModFix/>
          </a:blip>
          <a:srcRect l="15184" r="15100"/>
          <a:stretch/>
        </p:blipFill>
        <p:spPr>
          <a:xfrm>
            <a:off x="7071212" y="223252"/>
            <a:ext cx="1699500" cy="1789025"/>
          </a:xfrm>
          <a:prstGeom prst="rect">
            <a:avLst/>
          </a:prstGeom>
          <a:noFill/>
          <a:ln>
            <a:noFill/>
          </a:ln>
        </p:spPr>
      </p:pic>
      <p:sp>
        <p:nvSpPr>
          <p:cNvPr id="248" name="Shape 248"/>
          <p:cNvSpPr txBox="1"/>
          <p:nvPr/>
        </p:nvSpPr>
        <p:spPr>
          <a:xfrm>
            <a:off x="600500" y="1808425"/>
            <a:ext cx="1474200" cy="572700"/>
          </a:xfrm>
          <a:prstGeom prst="rect">
            <a:avLst/>
          </a:prstGeom>
          <a:noFill/>
          <a:ln>
            <a:noFill/>
          </a:ln>
        </p:spPr>
        <p:txBody>
          <a:bodyPr lIns="91425" tIns="91425" rIns="91425" bIns="91425" anchor="t" anchorCtr="0">
            <a:noAutofit/>
          </a:bodyPr>
          <a:lstStyle/>
          <a:p>
            <a:pPr lvl="0" algn="ctr">
              <a:spcBef>
                <a:spcPts val="0"/>
              </a:spcBef>
              <a:buNone/>
            </a:pPr>
            <a:r>
              <a:rPr lang="en" sz="1200" b="1">
                <a:solidFill>
                  <a:schemeClr val="dk1"/>
                </a:solidFill>
              </a:rPr>
              <a:t>1. </a:t>
            </a:r>
            <a:r>
              <a:rPr lang="en" sz="1200">
                <a:solidFill>
                  <a:schemeClr val="dk1"/>
                </a:solidFill>
              </a:rPr>
              <a:t>LIVE/DEAD® </a:t>
            </a:r>
            <a:r>
              <a:rPr lang="en" sz="1200"/>
              <a:t>Stain for Biofilm Viability</a:t>
            </a:r>
          </a:p>
        </p:txBody>
      </p:sp>
      <p:sp>
        <p:nvSpPr>
          <p:cNvPr id="249" name="Shape 249"/>
          <p:cNvSpPr txBox="1"/>
          <p:nvPr/>
        </p:nvSpPr>
        <p:spPr>
          <a:xfrm>
            <a:off x="3771450" y="2595737"/>
            <a:ext cx="1601100" cy="440400"/>
          </a:xfrm>
          <a:prstGeom prst="rect">
            <a:avLst/>
          </a:prstGeom>
          <a:noFill/>
          <a:ln>
            <a:noFill/>
          </a:ln>
        </p:spPr>
        <p:txBody>
          <a:bodyPr lIns="91425" tIns="91425" rIns="91425" bIns="91425" anchor="t" anchorCtr="0">
            <a:noAutofit/>
          </a:bodyPr>
          <a:lstStyle/>
          <a:p>
            <a:pPr lvl="0" algn="ctr">
              <a:spcBef>
                <a:spcPts val="0"/>
              </a:spcBef>
              <a:buNone/>
            </a:pPr>
            <a:r>
              <a:rPr lang="en" sz="1200" b="1"/>
              <a:t>3. </a:t>
            </a:r>
            <a:r>
              <a:rPr lang="en" sz="1200"/>
              <a:t>Laser Scanning     Microscope</a:t>
            </a:r>
          </a:p>
        </p:txBody>
      </p:sp>
      <p:sp>
        <p:nvSpPr>
          <p:cNvPr id="250" name="Shape 250"/>
          <p:cNvSpPr txBox="1"/>
          <p:nvPr/>
        </p:nvSpPr>
        <p:spPr>
          <a:xfrm>
            <a:off x="995950" y="2385000"/>
            <a:ext cx="1048200" cy="440400"/>
          </a:xfrm>
          <a:prstGeom prst="rect">
            <a:avLst/>
          </a:prstGeom>
          <a:noFill/>
          <a:ln>
            <a:noFill/>
          </a:ln>
        </p:spPr>
        <p:txBody>
          <a:bodyPr lIns="91425" tIns="91425" rIns="91425" bIns="91425" anchor="t" anchorCtr="0">
            <a:noAutofit/>
          </a:bodyPr>
          <a:lstStyle/>
          <a:p>
            <a:pPr lvl="0">
              <a:spcBef>
                <a:spcPts val="0"/>
              </a:spcBef>
              <a:buNone/>
            </a:pPr>
            <a:endParaRPr/>
          </a:p>
        </p:txBody>
      </p:sp>
      <p:sp>
        <p:nvSpPr>
          <p:cNvPr id="251" name="Shape 251"/>
          <p:cNvSpPr txBox="1"/>
          <p:nvPr/>
        </p:nvSpPr>
        <p:spPr>
          <a:xfrm>
            <a:off x="6873300" y="4619325"/>
            <a:ext cx="32700" cy="43800"/>
          </a:xfrm>
          <a:prstGeom prst="rect">
            <a:avLst/>
          </a:prstGeom>
          <a:noFill/>
          <a:ln>
            <a:noFill/>
          </a:ln>
        </p:spPr>
        <p:txBody>
          <a:bodyPr lIns="91425" tIns="91425" rIns="91425" bIns="91425" anchor="t" anchorCtr="0">
            <a:noAutofit/>
          </a:bodyPr>
          <a:lstStyle/>
          <a:p>
            <a:pPr lvl="0">
              <a:spcBef>
                <a:spcPts val="0"/>
              </a:spcBef>
              <a:buNone/>
            </a:pPr>
            <a:endParaRPr/>
          </a:p>
        </p:txBody>
      </p:sp>
      <p:sp>
        <p:nvSpPr>
          <p:cNvPr id="252" name="Shape 252"/>
          <p:cNvSpPr txBox="1"/>
          <p:nvPr/>
        </p:nvSpPr>
        <p:spPr>
          <a:xfrm>
            <a:off x="5851150" y="4141700"/>
            <a:ext cx="3774000" cy="440400"/>
          </a:xfrm>
          <a:prstGeom prst="rect">
            <a:avLst/>
          </a:prstGeom>
          <a:noFill/>
          <a:ln>
            <a:noFill/>
          </a:ln>
        </p:spPr>
        <p:txBody>
          <a:bodyPr lIns="91425" tIns="91425" rIns="91425" bIns="91425" anchor="t" anchorCtr="0">
            <a:noAutofit/>
          </a:bodyPr>
          <a:lstStyle/>
          <a:p>
            <a:pPr lvl="0">
              <a:spcBef>
                <a:spcPts val="0"/>
              </a:spcBef>
              <a:buNone/>
            </a:pPr>
            <a:r>
              <a:rPr lang="en" sz="1200" b="1"/>
              <a:t>4. </a:t>
            </a:r>
            <a:r>
              <a:rPr lang="en" sz="1200"/>
              <a:t>Image on computer monitor</a:t>
            </a:r>
          </a:p>
        </p:txBody>
      </p:sp>
      <p:sp>
        <p:nvSpPr>
          <p:cNvPr id="253" name="Shape 253"/>
          <p:cNvSpPr txBox="1"/>
          <p:nvPr/>
        </p:nvSpPr>
        <p:spPr>
          <a:xfrm>
            <a:off x="2018700" y="4081300"/>
            <a:ext cx="1752750" cy="511800"/>
          </a:xfrm>
          <a:prstGeom prst="rect">
            <a:avLst/>
          </a:prstGeom>
          <a:noFill/>
          <a:ln>
            <a:noFill/>
          </a:ln>
        </p:spPr>
        <p:txBody>
          <a:bodyPr lIns="91425" tIns="91425" rIns="91425" bIns="91425" anchor="t" anchorCtr="0">
            <a:noAutofit/>
          </a:bodyPr>
          <a:lstStyle/>
          <a:p>
            <a:pPr lvl="0" algn="l">
              <a:spcBef>
                <a:spcPts val="0"/>
              </a:spcBef>
              <a:buNone/>
            </a:pPr>
            <a:r>
              <a:rPr lang="en" sz="1200" b="1" dirty="0"/>
              <a:t>2. </a:t>
            </a:r>
            <a:r>
              <a:rPr lang="en" sz="1200" dirty="0"/>
              <a:t>Stain the coupons </a:t>
            </a:r>
          </a:p>
          <a:p>
            <a:pPr lvl="0" algn="l">
              <a:spcBef>
                <a:spcPts val="0"/>
              </a:spcBef>
              <a:buNone/>
            </a:pPr>
            <a:r>
              <a:rPr lang="en" sz="1200" dirty="0"/>
              <a:t>for 15 minutes</a:t>
            </a:r>
          </a:p>
          <a:p>
            <a:pPr lvl="0" algn="ctr">
              <a:spcBef>
                <a:spcPts val="0"/>
              </a:spcBef>
              <a:buNone/>
            </a:pPr>
            <a:endParaRPr sz="1200" dirty="0"/>
          </a:p>
        </p:txBody>
      </p:sp>
      <p:sp>
        <p:nvSpPr>
          <p:cNvPr id="254" name="Shape 254"/>
          <p:cNvSpPr txBox="1"/>
          <p:nvPr/>
        </p:nvSpPr>
        <p:spPr>
          <a:xfrm>
            <a:off x="6932250" y="2424325"/>
            <a:ext cx="1474200" cy="329700"/>
          </a:xfrm>
          <a:prstGeom prst="rect">
            <a:avLst/>
          </a:prstGeom>
          <a:noFill/>
          <a:ln>
            <a:noFill/>
          </a:ln>
        </p:spPr>
        <p:txBody>
          <a:bodyPr lIns="91425" tIns="91425" rIns="91425" bIns="91425" anchor="t" anchorCtr="0">
            <a:noAutofit/>
          </a:bodyPr>
          <a:lstStyle/>
          <a:p>
            <a:pPr lvl="0">
              <a:spcBef>
                <a:spcPts val="0"/>
              </a:spcBef>
              <a:buNone/>
            </a:pPr>
            <a:endParaRPr/>
          </a:p>
        </p:txBody>
      </p:sp>
      <p:sp>
        <p:nvSpPr>
          <p:cNvPr id="255" name="Shape 255"/>
          <p:cNvSpPr txBox="1"/>
          <p:nvPr/>
        </p:nvSpPr>
        <p:spPr>
          <a:xfrm>
            <a:off x="5953200" y="1988132"/>
            <a:ext cx="3190800" cy="682800"/>
          </a:xfrm>
          <a:prstGeom prst="rect">
            <a:avLst/>
          </a:prstGeom>
          <a:noFill/>
          <a:ln>
            <a:noFill/>
          </a:ln>
        </p:spPr>
        <p:txBody>
          <a:bodyPr lIns="91425" tIns="91425" rIns="91425" bIns="91425" anchor="t" anchorCtr="0">
            <a:noAutofit/>
          </a:bodyPr>
          <a:lstStyle/>
          <a:p>
            <a:pPr lvl="0">
              <a:spcBef>
                <a:spcPts val="0"/>
              </a:spcBef>
              <a:buNone/>
            </a:pPr>
            <a:r>
              <a:rPr lang="en" dirty="0"/>
              <a:t>                     </a:t>
            </a:r>
            <a:r>
              <a:rPr lang="en" b="1" dirty="0"/>
              <a:t>5. </a:t>
            </a:r>
            <a:r>
              <a:rPr lang="en" dirty="0"/>
              <a:t>3D </a:t>
            </a:r>
            <a:r>
              <a:rPr lang="en" sz="1200" dirty="0"/>
              <a:t>Biofilm image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txBox="1">
            <a:spLocks noGrp="1"/>
          </p:cNvSpPr>
          <p:nvPr>
            <p:ph type="title"/>
          </p:nvPr>
        </p:nvSpPr>
        <p:spPr>
          <a:prstGeom prst="rect">
            <a:avLst/>
          </a:prstGeom>
        </p:spPr>
        <p:txBody>
          <a:bodyPr lIns="91425" tIns="91425" rIns="91425" bIns="91425" anchor="t" anchorCtr="0">
            <a:noAutofit/>
          </a:bodyPr>
          <a:lstStyle/>
          <a:p>
            <a:pPr lvl="0" algn="ctr">
              <a:spcBef>
                <a:spcPts val="0"/>
              </a:spcBef>
              <a:buNone/>
            </a:pPr>
            <a:r>
              <a:rPr lang="en" sz="3200" b="1" dirty="0"/>
              <a:t>Biofilm Growth Quantification</a:t>
            </a:r>
          </a:p>
        </p:txBody>
      </p:sp>
      <p:sp>
        <p:nvSpPr>
          <p:cNvPr id="261" name="Shape 261"/>
          <p:cNvSpPr txBox="1">
            <a:spLocks noGrp="1"/>
          </p:cNvSpPr>
          <p:nvPr>
            <p:ph type="body" idx="1"/>
          </p:nvPr>
        </p:nvSpPr>
        <p:spPr>
          <a:xfrm>
            <a:off x="311700" y="1152475"/>
            <a:ext cx="4408800" cy="3416400"/>
          </a:xfrm>
          <a:prstGeom prst="rect">
            <a:avLst/>
          </a:prstGeom>
        </p:spPr>
        <p:txBody>
          <a:bodyPr lIns="91425" tIns="91425" rIns="91425" bIns="91425" anchor="t" anchorCtr="0">
            <a:noAutofit/>
          </a:bodyPr>
          <a:lstStyle/>
          <a:p>
            <a:pPr marL="457200" lvl="0" indent="-228600" rtl="0">
              <a:spcBef>
                <a:spcPts val="0"/>
              </a:spcBef>
              <a:buClr>
                <a:srgbClr val="000000"/>
              </a:buClr>
            </a:pPr>
            <a:r>
              <a:rPr lang="en" sz="1800" dirty="0">
                <a:solidFill>
                  <a:srgbClr val="000000"/>
                </a:solidFill>
              </a:rPr>
              <a:t>Bacteria cells are quantified using ImageJ software</a:t>
            </a:r>
          </a:p>
          <a:p>
            <a:pPr marL="457200" lvl="0" indent="-228600" rtl="0">
              <a:spcBef>
                <a:spcPts val="0"/>
              </a:spcBef>
              <a:buClr>
                <a:srgbClr val="000000"/>
              </a:buClr>
            </a:pPr>
            <a:r>
              <a:rPr lang="en" sz="1800" dirty="0">
                <a:solidFill>
                  <a:srgbClr val="000000"/>
                </a:solidFill>
              </a:rPr>
              <a:t>Progress:</a:t>
            </a:r>
          </a:p>
          <a:p>
            <a:pPr marL="914400" lvl="1" indent="-342900" rtl="0">
              <a:spcBef>
                <a:spcPts val="0"/>
              </a:spcBef>
              <a:buClr>
                <a:srgbClr val="000000"/>
              </a:buClr>
              <a:buSzPct val="100000"/>
            </a:pPr>
            <a:r>
              <a:rPr lang="en" sz="1800" dirty="0">
                <a:solidFill>
                  <a:srgbClr val="000000"/>
                </a:solidFill>
              </a:rPr>
              <a:t>7 days</a:t>
            </a:r>
          </a:p>
          <a:p>
            <a:pPr marL="914400" lvl="1" indent="-342900" rtl="0">
              <a:spcBef>
                <a:spcPts val="0"/>
              </a:spcBef>
              <a:buClr>
                <a:srgbClr val="000000"/>
              </a:buClr>
              <a:buSzPct val="100000"/>
            </a:pPr>
            <a:r>
              <a:rPr lang="en" sz="1800" dirty="0">
                <a:solidFill>
                  <a:srgbClr val="000000"/>
                </a:solidFill>
              </a:rPr>
              <a:t>14 days</a:t>
            </a:r>
          </a:p>
          <a:p>
            <a:pPr marL="914400" lvl="1" indent="-342900">
              <a:spcBef>
                <a:spcPts val="0"/>
              </a:spcBef>
              <a:buClr>
                <a:srgbClr val="000000"/>
              </a:buClr>
              <a:buSzPct val="100000"/>
            </a:pPr>
            <a:r>
              <a:rPr lang="en" sz="1800" dirty="0">
                <a:solidFill>
                  <a:srgbClr val="000000"/>
                </a:solidFill>
              </a:rPr>
              <a:t>20 </a:t>
            </a:r>
            <a:r>
              <a:rPr lang="en" sz="1800" dirty="0" smtClean="0">
                <a:solidFill>
                  <a:srgbClr val="000000"/>
                </a:solidFill>
              </a:rPr>
              <a:t>days</a:t>
            </a:r>
          </a:p>
          <a:p>
            <a:pPr marL="914400" lvl="1" indent="-342900">
              <a:spcBef>
                <a:spcPts val="0"/>
              </a:spcBef>
              <a:buClr>
                <a:srgbClr val="000000"/>
              </a:buClr>
              <a:buSzPct val="100000"/>
            </a:pPr>
            <a:r>
              <a:rPr lang="en" sz="1800" dirty="0" smtClean="0">
                <a:solidFill>
                  <a:srgbClr val="000000"/>
                </a:solidFill>
              </a:rPr>
              <a:t>27 days</a:t>
            </a:r>
            <a:endParaRPr lang="en" sz="1800" dirty="0">
              <a:solidFill>
                <a:srgbClr val="000000"/>
              </a:solidFill>
            </a:endParaRPr>
          </a:p>
        </p:txBody>
      </p:sp>
      <p:sp>
        <p:nvSpPr>
          <p:cNvPr id="262" name="Shape 262"/>
          <p:cNvSpPr txBox="1">
            <a:spLocks noGrp="1"/>
          </p:cNvSpPr>
          <p:nvPr>
            <p:ph type="sldNum" idx="10"/>
          </p:nvPr>
        </p:nvSpPr>
        <p:spPr>
          <a:prstGeom prst="rect">
            <a:avLst/>
          </a:prstGeom>
        </p:spPr>
        <p:txBody>
          <a:bodyPr lIns="91425" tIns="91425" rIns="91425" bIns="91425" anchor="ctr" anchorCtr="0">
            <a:noAutofit/>
          </a:bodyPr>
          <a:lstStyle/>
          <a:p>
            <a:pPr lvl="0">
              <a:spcBef>
                <a:spcPts val="0"/>
              </a:spcBef>
              <a:buNone/>
            </a:pPr>
            <a:fld id="{00000000-1234-1234-1234-123412341234}" type="slidenum">
              <a:rPr lang="en"/>
              <a:t>18</a:t>
            </a:fld>
            <a:endParaRPr lang="en"/>
          </a:p>
        </p:txBody>
      </p:sp>
      <p:pic>
        <p:nvPicPr>
          <p:cNvPr id="263" name="Shape 263" descr="biofilm quantifying.JPG"/>
          <p:cNvPicPr preferRelativeResize="0"/>
          <p:nvPr/>
        </p:nvPicPr>
        <p:blipFill>
          <a:blip r:embed="rId3">
            <a:alphaModFix/>
          </a:blip>
          <a:stretch>
            <a:fillRect/>
          </a:stretch>
        </p:blipFill>
        <p:spPr>
          <a:xfrm>
            <a:off x="4422788" y="1152475"/>
            <a:ext cx="3751924" cy="3175070"/>
          </a:xfrm>
          <a:prstGeom prst="rect">
            <a:avLst/>
          </a:prstGeom>
          <a:noFill/>
          <a:ln w="19050" cap="flat" cmpd="sng">
            <a:solidFill>
              <a:srgbClr val="000000"/>
            </a:solidFill>
            <a:prstDash val="solid"/>
            <a:round/>
            <a:headEnd type="none" w="med" len="med"/>
            <a:tailEnd type="none" w="med" len="med"/>
          </a:ln>
        </p:spPr>
      </p:pic>
      <p:pic>
        <p:nvPicPr>
          <p:cNvPr id="264" name="Shape 264" descr="biofilm quantifying 2.JPG"/>
          <p:cNvPicPr preferRelativeResize="0"/>
          <p:nvPr/>
        </p:nvPicPr>
        <p:blipFill>
          <a:blip r:embed="rId4">
            <a:alphaModFix/>
          </a:blip>
          <a:stretch>
            <a:fillRect/>
          </a:stretch>
        </p:blipFill>
        <p:spPr>
          <a:xfrm>
            <a:off x="2445488" y="2759163"/>
            <a:ext cx="2714937" cy="1809712"/>
          </a:xfrm>
          <a:prstGeom prst="rect">
            <a:avLst/>
          </a:prstGeom>
          <a:noFill/>
          <a:ln w="19050" cap="flat" cmpd="sng">
            <a:solidFill>
              <a:srgbClr val="000000"/>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rtl="0">
              <a:spcBef>
                <a:spcPts val="0"/>
              </a:spcBef>
              <a:buNone/>
            </a:pPr>
            <a:r>
              <a:rPr lang="en" sz="3200" b="1" dirty="0"/>
              <a:t>Surface Property Analysis</a:t>
            </a:r>
          </a:p>
        </p:txBody>
      </p:sp>
      <p:sp>
        <p:nvSpPr>
          <p:cNvPr id="61" name="Shape 61"/>
          <p:cNvSpPr txBox="1">
            <a:spLocks noGrp="1"/>
          </p:cNvSpPr>
          <p:nvPr>
            <p:ph type="sldNum" idx="4294967295"/>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19</a:t>
            </a:fld>
            <a:endParaRPr lang="en"/>
          </a:p>
        </p:txBody>
      </p:sp>
      <p:pic>
        <p:nvPicPr>
          <p:cNvPr id="62" name="Shape 62"/>
          <p:cNvPicPr preferRelativeResize="0"/>
          <p:nvPr/>
        </p:nvPicPr>
        <p:blipFill>
          <a:blip r:embed="rId3">
            <a:alphaModFix/>
          </a:blip>
          <a:stretch>
            <a:fillRect/>
          </a:stretch>
        </p:blipFill>
        <p:spPr>
          <a:xfrm>
            <a:off x="1272644" y="1666839"/>
            <a:ext cx="1321814" cy="987725"/>
          </a:xfrm>
          <a:prstGeom prst="rect">
            <a:avLst/>
          </a:prstGeom>
          <a:noFill/>
          <a:ln w="19050" cap="flat" cmpd="sng">
            <a:solidFill>
              <a:srgbClr val="000000"/>
            </a:solidFill>
            <a:prstDash val="solid"/>
            <a:round/>
            <a:headEnd type="none" w="med" len="med"/>
            <a:tailEnd type="none" w="med" len="med"/>
          </a:ln>
        </p:spPr>
      </p:pic>
      <p:pic>
        <p:nvPicPr>
          <p:cNvPr id="63" name="Shape 63"/>
          <p:cNvPicPr preferRelativeResize="0"/>
          <p:nvPr/>
        </p:nvPicPr>
        <p:blipFill>
          <a:blip r:embed="rId4">
            <a:alphaModFix/>
          </a:blip>
          <a:stretch>
            <a:fillRect/>
          </a:stretch>
        </p:blipFill>
        <p:spPr>
          <a:xfrm>
            <a:off x="577282" y="2552917"/>
            <a:ext cx="1321824" cy="988918"/>
          </a:xfrm>
          <a:prstGeom prst="rect">
            <a:avLst/>
          </a:prstGeom>
          <a:noFill/>
          <a:ln w="19050" cap="flat" cmpd="sng">
            <a:solidFill>
              <a:srgbClr val="000000"/>
            </a:solidFill>
            <a:prstDash val="solid"/>
            <a:round/>
            <a:headEnd type="none" w="med" len="med"/>
            <a:tailEnd type="none" w="med" len="med"/>
          </a:ln>
        </p:spPr>
      </p:pic>
      <p:pic>
        <p:nvPicPr>
          <p:cNvPr id="64" name="Shape 64"/>
          <p:cNvPicPr preferRelativeResize="0"/>
          <p:nvPr/>
        </p:nvPicPr>
        <p:blipFill>
          <a:blip r:embed="rId5">
            <a:alphaModFix/>
          </a:blip>
          <a:stretch>
            <a:fillRect/>
          </a:stretch>
        </p:blipFill>
        <p:spPr>
          <a:xfrm>
            <a:off x="1272641" y="3332094"/>
            <a:ext cx="1321824" cy="993894"/>
          </a:xfrm>
          <a:prstGeom prst="rect">
            <a:avLst/>
          </a:prstGeom>
          <a:noFill/>
          <a:ln w="19050" cap="flat" cmpd="sng">
            <a:solidFill>
              <a:srgbClr val="000000"/>
            </a:solidFill>
            <a:prstDash val="solid"/>
            <a:round/>
            <a:headEnd type="none" w="med" len="med"/>
            <a:tailEnd type="none" w="med" len="med"/>
          </a:ln>
        </p:spPr>
      </p:pic>
      <p:sp>
        <p:nvSpPr>
          <p:cNvPr id="65" name="Shape 65"/>
          <p:cNvSpPr txBox="1"/>
          <p:nvPr/>
        </p:nvSpPr>
        <p:spPr>
          <a:xfrm>
            <a:off x="618707" y="1145482"/>
            <a:ext cx="2453700" cy="393600"/>
          </a:xfrm>
          <a:prstGeom prst="rect">
            <a:avLst/>
          </a:prstGeom>
          <a:noFill/>
          <a:ln>
            <a:noFill/>
          </a:ln>
        </p:spPr>
        <p:txBody>
          <a:bodyPr lIns="91425" tIns="91425" rIns="91425" bIns="91425" anchor="t" anchorCtr="0">
            <a:noAutofit/>
          </a:bodyPr>
          <a:lstStyle/>
          <a:p>
            <a:pPr lvl="0" algn="ctr" rtl="0">
              <a:spcBef>
                <a:spcPts val="0"/>
              </a:spcBef>
              <a:buNone/>
            </a:pPr>
            <a:r>
              <a:rPr lang="en" sz="1800" b="1" dirty="0"/>
              <a:t>Surface Roughness </a:t>
            </a:r>
          </a:p>
        </p:txBody>
      </p:sp>
      <p:sp>
        <p:nvSpPr>
          <p:cNvPr id="66" name="Shape 66"/>
          <p:cNvSpPr txBox="1"/>
          <p:nvPr/>
        </p:nvSpPr>
        <p:spPr>
          <a:xfrm>
            <a:off x="6471845" y="1145469"/>
            <a:ext cx="1722000" cy="393600"/>
          </a:xfrm>
          <a:prstGeom prst="rect">
            <a:avLst/>
          </a:prstGeom>
          <a:noFill/>
          <a:ln>
            <a:noFill/>
          </a:ln>
        </p:spPr>
        <p:txBody>
          <a:bodyPr lIns="91425" tIns="91425" rIns="91425" bIns="91425" anchor="t" anchorCtr="0">
            <a:noAutofit/>
          </a:bodyPr>
          <a:lstStyle/>
          <a:p>
            <a:pPr lvl="0" algn="ctr" rtl="0">
              <a:spcBef>
                <a:spcPts val="0"/>
              </a:spcBef>
              <a:buNone/>
            </a:pPr>
            <a:r>
              <a:rPr lang="en" sz="1800" b="1"/>
              <a:t>Zeta-Potential </a:t>
            </a:r>
          </a:p>
        </p:txBody>
      </p:sp>
      <p:sp>
        <p:nvSpPr>
          <p:cNvPr id="67" name="Shape 67"/>
          <p:cNvSpPr txBox="1"/>
          <p:nvPr/>
        </p:nvSpPr>
        <p:spPr>
          <a:xfrm>
            <a:off x="3305963" y="1145469"/>
            <a:ext cx="2521200" cy="393600"/>
          </a:xfrm>
          <a:prstGeom prst="rect">
            <a:avLst/>
          </a:prstGeom>
          <a:noFill/>
          <a:ln>
            <a:noFill/>
          </a:ln>
        </p:spPr>
        <p:txBody>
          <a:bodyPr lIns="91425" tIns="91425" rIns="91425" bIns="91425" anchor="t" anchorCtr="0">
            <a:noAutofit/>
          </a:bodyPr>
          <a:lstStyle/>
          <a:p>
            <a:pPr lvl="0" algn="ctr" rtl="0">
              <a:spcBef>
                <a:spcPts val="0"/>
              </a:spcBef>
              <a:buNone/>
            </a:pPr>
            <a:r>
              <a:rPr lang="en" sz="1800" b="1" dirty="0"/>
              <a:t>Hydrophobic vs. Hydrophilic </a:t>
            </a:r>
          </a:p>
        </p:txBody>
      </p:sp>
      <p:pic>
        <p:nvPicPr>
          <p:cNvPr id="68" name="Shape 68" descr="sample.jpg"/>
          <p:cNvPicPr preferRelativeResize="0"/>
          <p:nvPr/>
        </p:nvPicPr>
        <p:blipFill>
          <a:blip r:embed="rId6">
            <a:alphaModFix/>
          </a:blip>
          <a:stretch>
            <a:fillRect/>
          </a:stretch>
        </p:blipFill>
        <p:spPr>
          <a:xfrm>
            <a:off x="3469101" y="2099117"/>
            <a:ext cx="2194925" cy="1425649"/>
          </a:xfrm>
          <a:prstGeom prst="rect">
            <a:avLst/>
          </a:prstGeom>
          <a:noFill/>
          <a:ln w="19050" cap="flat" cmpd="sng">
            <a:solidFill>
              <a:srgbClr val="000000"/>
            </a:solidFill>
            <a:prstDash val="solid"/>
            <a:round/>
            <a:headEnd type="none" w="med" len="med"/>
            <a:tailEnd type="none" w="med" len="med"/>
          </a:ln>
        </p:spPr>
      </p:pic>
      <p:pic>
        <p:nvPicPr>
          <p:cNvPr id="69" name="Shape 69" descr="IMG_1691.JPG"/>
          <p:cNvPicPr preferRelativeResize="0"/>
          <p:nvPr/>
        </p:nvPicPr>
        <p:blipFill rotWithShape="1">
          <a:blip r:embed="rId7">
            <a:alphaModFix/>
          </a:blip>
          <a:srcRect l="2505" t="19788" r="10484"/>
          <a:stretch/>
        </p:blipFill>
        <p:spPr>
          <a:xfrm>
            <a:off x="6824300" y="1711205"/>
            <a:ext cx="1369545" cy="1683424"/>
          </a:xfrm>
          <a:prstGeom prst="rect">
            <a:avLst/>
          </a:prstGeom>
          <a:noFill/>
          <a:ln w="19050" cap="flat" cmpd="sng">
            <a:solidFill>
              <a:srgbClr val="000000"/>
            </a:solidFill>
            <a:prstDash val="solid"/>
            <a:round/>
            <a:headEnd type="none" w="med" len="med"/>
            <a:tailEnd type="none" w="med" len="med"/>
          </a:ln>
        </p:spPr>
      </p:pic>
      <p:pic>
        <p:nvPicPr>
          <p:cNvPr id="70" name="Shape 70" descr="IMG_1644 (1).JPG"/>
          <p:cNvPicPr preferRelativeResize="0"/>
          <p:nvPr/>
        </p:nvPicPr>
        <p:blipFill>
          <a:blip r:embed="rId8">
            <a:alphaModFix/>
          </a:blip>
          <a:stretch>
            <a:fillRect/>
          </a:stretch>
        </p:blipFill>
        <p:spPr>
          <a:xfrm>
            <a:off x="6215951" y="2899577"/>
            <a:ext cx="1321800" cy="1321800"/>
          </a:xfrm>
          <a:prstGeom prst="rect">
            <a:avLst/>
          </a:prstGeom>
          <a:noFill/>
          <a:ln w="19050" cap="flat" cmpd="sng">
            <a:solidFill>
              <a:srgbClr val="000000"/>
            </a:solidFill>
            <a:prstDash val="solid"/>
            <a:round/>
            <a:headEnd type="none" w="med" len="med"/>
            <a:tailEnd type="none" w="med" len="med"/>
          </a:ln>
        </p:spPr>
      </p:pic>
      <p:sp>
        <p:nvSpPr>
          <p:cNvPr id="71" name="Shape 71"/>
          <p:cNvSpPr txBox="1"/>
          <p:nvPr/>
        </p:nvSpPr>
        <p:spPr>
          <a:xfrm>
            <a:off x="461332" y="1808351"/>
            <a:ext cx="822000" cy="423300"/>
          </a:xfrm>
          <a:prstGeom prst="rect">
            <a:avLst/>
          </a:prstGeom>
          <a:noFill/>
          <a:ln>
            <a:noFill/>
          </a:ln>
        </p:spPr>
        <p:txBody>
          <a:bodyPr lIns="91425" tIns="91425" rIns="91425" bIns="91425" anchor="ctr" anchorCtr="0">
            <a:noAutofit/>
          </a:bodyPr>
          <a:lstStyle/>
          <a:p>
            <a:pPr lvl="0" algn="ctr" rtl="0">
              <a:spcBef>
                <a:spcPts val="0"/>
              </a:spcBef>
              <a:buNone/>
            </a:pPr>
            <a:r>
              <a:rPr lang="en"/>
              <a:t>Nano 200x</a:t>
            </a:r>
          </a:p>
        </p:txBody>
      </p:sp>
      <p:sp>
        <p:nvSpPr>
          <p:cNvPr id="72" name="Shape 72"/>
          <p:cNvSpPr txBox="1"/>
          <p:nvPr/>
        </p:nvSpPr>
        <p:spPr>
          <a:xfrm>
            <a:off x="2033482" y="2781664"/>
            <a:ext cx="822000" cy="423300"/>
          </a:xfrm>
          <a:prstGeom prst="rect">
            <a:avLst/>
          </a:prstGeom>
          <a:noFill/>
          <a:ln>
            <a:noFill/>
          </a:ln>
        </p:spPr>
        <p:txBody>
          <a:bodyPr lIns="91425" tIns="91425" rIns="91425" bIns="91425" anchor="ctr" anchorCtr="0">
            <a:noAutofit/>
          </a:bodyPr>
          <a:lstStyle/>
          <a:p>
            <a:pPr lvl="0" algn="ctr" rtl="0">
              <a:spcBef>
                <a:spcPts val="0"/>
              </a:spcBef>
              <a:buNone/>
            </a:pPr>
            <a:r>
              <a:rPr lang="en"/>
              <a:t>Copper 200x</a:t>
            </a:r>
          </a:p>
        </p:txBody>
      </p:sp>
    </p:spTree>
    <p:extLst>
      <p:ext uri="{BB962C8B-B14F-4D97-AF65-F5344CB8AC3E}">
        <p14:creationId xmlns:p14="http://schemas.microsoft.com/office/powerpoint/2010/main" val="18401756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Shape 64"/>
          <p:cNvSpPr txBox="1">
            <a:spLocks noGrp="1"/>
          </p:cNvSpPr>
          <p:nvPr>
            <p:ph type="title"/>
          </p:nvPr>
        </p:nvSpPr>
        <p:spPr>
          <a:prstGeom prst="rect">
            <a:avLst/>
          </a:prstGeom>
        </p:spPr>
        <p:txBody>
          <a:bodyPr lIns="91425" tIns="91425" rIns="91425" bIns="91425" anchor="t" anchorCtr="0">
            <a:noAutofit/>
          </a:bodyPr>
          <a:lstStyle/>
          <a:p>
            <a:pPr lvl="0" algn="ctr">
              <a:spcBef>
                <a:spcPts val="0"/>
              </a:spcBef>
              <a:buNone/>
            </a:pPr>
            <a:r>
              <a:rPr lang="en" sz="3200" b="1" dirty="0"/>
              <a:t>Why Should You Care??</a:t>
            </a:r>
          </a:p>
        </p:txBody>
      </p:sp>
      <p:sp>
        <p:nvSpPr>
          <p:cNvPr id="65" name="Shape 65"/>
          <p:cNvSpPr txBox="1">
            <a:spLocks noGrp="1"/>
          </p:cNvSpPr>
          <p:nvPr>
            <p:ph type="body" idx="1"/>
          </p:nvPr>
        </p:nvSpPr>
        <p:spPr>
          <a:xfrm>
            <a:off x="1356975" y="4268812"/>
            <a:ext cx="4471500" cy="246900"/>
          </a:xfrm>
          <a:prstGeom prst="rect">
            <a:avLst/>
          </a:prstGeom>
        </p:spPr>
        <p:txBody>
          <a:bodyPr lIns="91425" tIns="91425" rIns="91425" bIns="91425" anchor="t" anchorCtr="0">
            <a:noAutofit/>
          </a:bodyPr>
          <a:lstStyle/>
          <a:p>
            <a:pPr lvl="0">
              <a:spcBef>
                <a:spcPts val="0"/>
              </a:spcBef>
              <a:buNone/>
            </a:pPr>
            <a:r>
              <a:rPr lang="en" sz="600"/>
              <a:t>http://4.bp.blogspot.com/-W4dH6JRoCL8/T12RlQeI5eI/AAAAAAAAAhQ/AtDRk4jFv10/s1600/water+shortage+data.png</a:t>
            </a:r>
          </a:p>
        </p:txBody>
      </p:sp>
      <p:sp>
        <p:nvSpPr>
          <p:cNvPr id="66" name="Shape 66"/>
          <p:cNvSpPr txBox="1">
            <a:spLocks noGrp="1"/>
          </p:cNvSpPr>
          <p:nvPr>
            <p:ph type="sldNum" idx="10"/>
          </p:nvPr>
        </p:nvSpPr>
        <p:spPr>
          <a:prstGeom prst="rect">
            <a:avLst/>
          </a:prstGeom>
        </p:spPr>
        <p:txBody>
          <a:bodyPr lIns="91425" tIns="91425" rIns="91425" bIns="91425" anchor="ctr" anchorCtr="0">
            <a:noAutofit/>
          </a:bodyPr>
          <a:lstStyle/>
          <a:p>
            <a:pPr lvl="0">
              <a:spcBef>
                <a:spcPts val="0"/>
              </a:spcBef>
              <a:buNone/>
            </a:pPr>
            <a:fld id="{00000000-1234-1234-1234-123412341234}" type="slidenum">
              <a:rPr lang="en"/>
              <a:t>2</a:t>
            </a:fld>
            <a:endParaRPr lang="en"/>
          </a:p>
        </p:txBody>
      </p:sp>
      <p:pic>
        <p:nvPicPr>
          <p:cNvPr id="67" name="Shape 67" descr="hook.JPG"/>
          <p:cNvPicPr preferRelativeResize="0"/>
          <p:nvPr/>
        </p:nvPicPr>
        <p:blipFill>
          <a:blip r:embed="rId3">
            <a:alphaModFix/>
          </a:blip>
          <a:stretch>
            <a:fillRect/>
          </a:stretch>
        </p:blipFill>
        <p:spPr>
          <a:xfrm>
            <a:off x="5828474" y="1146049"/>
            <a:ext cx="2403625" cy="1942074"/>
          </a:xfrm>
          <a:prstGeom prst="rect">
            <a:avLst/>
          </a:prstGeom>
          <a:noFill/>
          <a:ln w="19050" cap="flat" cmpd="sng">
            <a:solidFill>
              <a:srgbClr val="000000"/>
            </a:solidFill>
            <a:prstDash val="solid"/>
            <a:round/>
            <a:headEnd type="none" w="med" len="med"/>
            <a:tailEnd type="none" w="med" len="med"/>
          </a:ln>
        </p:spPr>
      </p:pic>
      <p:sp>
        <p:nvSpPr>
          <p:cNvPr id="68" name="Shape 68"/>
          <p:cNvSpPr txBox="1"/>
          <p:nvPr/>
        </p:nvSpPr>
        <p:spPr>
          <a:xfrm>
            <a:off x="6158487" y="4212400"/>
            <a:ext cx="1743600" cy="246900"/>
          </a:xfrm>
          <a:prstGeom prst="rect">
            <a:avLst/>
          </a:prstGeom>
          <a:noFill/>
          <a:ln>
            <a:noFill/>
          </a:ln>
        </p:spPr>
        <p:txBody>
          <a:bodyPr lIns="91425" tIns="91425" rIns="91425" bIns="91425" anchor="t" anchorCtr="0">
            <a:noAutofit/>
          </a:bodyPr>
          <a:lstStyle/>
          <a:p>
            <a:pPr lvl="0">
              <a:spcBef>
                <a:spcPts val="0"/>
              </a:spcBef>
              <a:buNone/>
            </a:pPr>
            <a:r>
              <a:rPr lang="en" sz="600">
                <a:highlight>
                  <a:srgbClr val="F1F1F1"/>
                </a:highlight>
              </a:rPr>
              <a:t>www.dropinthebucket.org</a:t>
            </a:r>
          </a:p>
        </p:txBody>
      </p:sp>
      <p:pic>
        <p:nvPicPr>
          <p:cNvPr id="69" name="Shape 69" descr="hook 2.JPG"/>
          <p:cNvPicPr preferRelativeResize="0"/>
          <p:nvPr/>
        </p:nvPicPr>
        <p:blipFill>
          <a:blip r:embed="rId4">
            <a:alphaModFix/>
          </a:blip>
          <a:stretch>
            <a:fillRect/>
          </a:stretch>
        </p:blipFill>
        <p:spPr>
          <a:xfrm>
            <a:off x="5772450" y="2781200"/>
            <a:ext cx="2459649" cy="1359290"/>
          </a:xfrm>
          <a:prstGeom prst="rect">
            <a:avLst/>
          </a:prstGeom>
          <a:noFill/>
          <a:ln w="19050" cap="flat" cmpd="sng">
            <a:solidFill>
              <a:srgbClr val="000000"/>
            </a:solidFill>
            <a:prstDash val="solid"/>
            <a:round/>
            <a:headEnd type="none" w="med" len="med"/>
            <a:tailEnd type="none" w="med" len="med"/>
          </a:ln>
        </p:spPr>
      </p:pic>
      <p:sp>
        <p:nvSpPr>
          <p:cNvPr id="70" name="Shape 70"/>
          <p:cNvSpPr txBox="1"/>
          <p:nvPr/>
        </p:nvSpPr>
        <p:spPr>
          <a:xfrm>
            <a:off x="865400" y="4068975"/>
            <a:ext cx="1631700" cy="246900"/>
          </a:xfrm>
          <a:prstGeom prst="rect">
            <a:avLst/>
          </a:prstGeom>
          <a:noFill/>
          <a:ln>
            <a:noFill/>
          </a:ln>
        </p:spPr>
        <p:txBody>
          <a:bodyPr lIns="91425" tIns="91425" rIns="91425" bIns="91425" anchor="t" anchorCtr="0">
            <a:noAutofit/>
          </a:bodyPr>
          <a:lstStyle/>
          <a:p>
            <a:pPr lvl="0">
              <a:spcBef>
                <a:spcPts val="0"/>
              </a:spcBef>
              <a:buNone/>
            </a:pPr>
            <a:r>
              <a:rPr lang="en" sz="1000">
                <a:highlight>
                  <a:srgbClr val="F1F1F1"/>
                </a:highlight>
              </a:rPr>
              <a:t>magic.piktochart.com</a:t>
            </a:r>
          </a:p>
        </p:txBody>
      </p:sp>
      <p:pic>
        <p:nvPicPr>
          <p:cNvPr id="71" name="Shape 71" descr="hook 3.JPG"/>
          <p:cNvPicPr preferRelativeResize="0"/>
          <p:nvPr/>
        </p:nvPicPr>
        <p:blipFill>
          <a:blip r:embed="rId5">
            <a:alphaModFix/>
          </a:blip>
          <a:stretch>
            <a:fillRect/>
          </a:stretch>
        </p:blipFill>
        <p:spPr>
          <a:xfrm>
            <a:off x="865400" y="1146047"/>
            <a:ext cx="4963075" cy="2994449"/>
          </a:xfrm>
          <a:prstGeom prst="rect">
            <a:avLst/>
          </a:prstGeom>
          <a:noFill/>
          <a:ln w="19050" cap="flat" cmpd="sng">
            <a:solidFill>
              <a:srgbClr val="000000"/>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72200742"/>
              </p:ext>
            </p:extLst>
          </p:nvPr>
        </p:nvGraphicFramePr>
        <p:xfrm>
          <a:off x="510363" y="425299"/>
          <a:ext cx="8133906" cy="3253567"/>
        </p:xfrm>
        <a:graphic>
          <a:graphicData uri="http://schemas.openxmlformats.org/drawingml/2006/table">
            <a:tbl>
              <a:tblPr firstRow="1" firstCol="1" bandRow="1">
                <a:tableStyleId>{379C3D9A-E95B-4DAE-9511-7D713A567CE9}</a:tableStyleId>
              </a:tblPr>
              <a:tblGrid>
                <a:gridCol w="2711302"/>
                <a:gridCol w="2711302"/>
                <a:gridCol w="2711302"/>
              </a:tblGrid>
              <a:tr h="857864">
                <a:tc gridSpan="3">
                  <a:txBody>
                    <a:bodyPr/>
                    <a:lstStyle/>
                    <a:p>
                      <a:pPr marL="0" marR="0" indent="228600" algn="ctr">
                        <a:lnSpc>
                          <a:spcPct val="107000"/>
                        </a:lnSpc>
                        <a:spcBef>
                          <a:spcPts val="0"/>
                        </a:spcBef>
                        <a:spcAft>
                          <a:spcPts val="600"/>
                        </a:spcAft>
                      </a:pPr>
                      <a:r>
                        <a:rPr lang="en-US" sz="2000" b="1" dirty="0">
                          <a:effectLst/>
                        </a:rPr>
                        <a:t>Surface Properties of Copper and PE-MWNCTs Nanocomposites</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675" marR="66675" marT="66675" marB="66675" anchor="ctr"/>
                </a:tc>
                <a:tc hMerge="1">
                  <a:txBody>
                    <a:bodyPr/>
                    <a:lstStyle/>
                    <a:p>
                      <a:endParaRPr lang="en-US"/>
                    </a:p>
                  </a:txBody>
                  <a:tcPr/>
                </a:tc>
                <a:tc hMerge="1">
                  <a:txBody>
                    <a:bodyPr/>
                    <a:lstStyle/>
                    <a:p>
                      <a:endParaRPr lang="en-US"/>
                    </a:p>
                  </a:txBody>
                  <a:tcPr/>
                </a:tc>
              </a:tr>
              <a:tr h="512613">
                <a:tc>
                  <a:txBody>
                    <a:bodyPr/>
                    <a:lstStyle/>
                    <a:p>
                      <a:pPr marL="0" marR="0" indent="0" algn="ctr">
                        <a:lnSpc>
                          <a:spcPct val="107000"/>
                        </a:lnSpc>
                        <a:spcBef>
                          <a:spcPts val="0"/>
                        </a:spcBef>
                        <a:spcAft>
                          <a:spcPts val="0"/>
                        </a:spcAft>
                      </a:pPr>
                      <a:r>
                        <a:rPr lang="en-US" sz="2000">
                          <a:effectLst/>
                        </a:rPr>
                        <a:t>Test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6675" marR="66675" marT="66675" marB="66675"/>
                </a:tc>
                <a:tc>
                  <a:txBody>
                    <a:bodyPr/>
                    <a:lstStyle/>
                    <a:p>
                      <a:pPr marL="0" marR="0" indent="0" algn="ctr">
                        <a:lnSpc>
                          <a:spcPct val="107000"/>
                        </a:lnSpc>
                        <a:spcBef>
                          <a:spcPts val="0"/>
                        </a:spcBef>
                        <a:spcAft>
                          <a:spcPts val="0"/>
                        </a:spcAft>
                      </a:pPr>
                      <a:r>
                        <a:rPr lang="en-US" sz="2000" dirty="0">
                          <a:effectLst/>
                        </a:rPr>
                        <a:t>Copper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675" marR="66675" marT="66675" marB="66675"/>
                </a:tc>
                <a:tc>
                  <a:txBody>
                    <a:bodyPr/>
                    <a:lstStyle/>
                    <a:p>
                      <a:pPr marL="0" marR="0" indent="0" algn="ctr">
                        <a:lnSpc>
                          <a:spcPct val="107000"/>
                        </a:lnSpc>
                        <a:spcBef>
                          <a:spcPts val="0"/>
                        </a:spcBef>
                        <a:spcAft>
                          <a:spcPts val="0"/>
                        </a:spcAft>
                      </a:pPr>
                      <a:r>
                        <a:rPr lang="en-US" sz="2000">
                          <a:effectLst/>
                        </a:rPr>
                        <a:t>PE-MWNCTs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6675" marR="66675" marT="66675" marB="66675"/>
                </a:tc>
              </a:tr>
              <a:tr h="512613">
                <a:tc>
                  <a:txBody>
                    <a:bodyPr/>
                    <a:lstStyle/>
                    <a:p>
                      <a:pPr marL="0" marR="0" indent="0" algn="l">
                        <a:lnSpc>
                          <a:spcPct val="107000"/>
                        </a:lnSpc>
                        <a:spcBef>
                          <a:spcPts val="0"/>
                        </a:spcBef>
                        <a:spcAft>
                          <a:spcPts val="0"/>
                        </a:spcAft>
                      </a:pPr>
                      <a:r>
                        <a:rPr lang="en-US" sz="2000">
                          <a:effectLst/>
                        </a:rPr>
                        <a:t>Contact Angle</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6675" marR="66675" marT="66675" marB="66675"/>
                </a:tc>
                <a:tc>
                  <a:txBody>
                    <a:bodyPr/>
                    <a:lstStyle/>
                    <a:p>
                      <a:pPr marL="0" marR="0" indent="0" algn="l">
                        <a:lnSpc>
                          <a:spcPct val="107000"/>
                        </a:lnSpc>
                        <a:spcBef>
                          <a:spcPts val="0"/>
                        </a:spcBef>
                        <a:spcAft>
                          <a:spcPts val="0"/>
                        </a:spcAft>
                      </a:pPr>
                      <a:r>
                        <a:rPr lang="en-US" sz="2000" dirty="0">
                          <a:effectLst/>
                        </a:rPr>
                        <a:t>103.20°</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675" marR="66675" marT="66675" marB="66675"/>
                </a:tc>
                <a:tc>
                  <a:txBody>
                    <a:bodyPr/>
                    <a:lstStyle/>
                    <a:p>
                      <a:pPr marL="0" marR="0" indent="0" algn="l">
                        <a:lnSpc>
                          <a:spcPct val="107000"/>
                        </a:lnSpc>
                        <a:spcBef>
                          <a:spcPts val="0"/>
                        </a:spcBef>
                        <a:spcAft>
                          <a:spcPts val="0"/>
                        </a:spcAft>
                      </a:pPr>
                      <a:r>
                        <a:rPr lang="en-US" sz="2000">
                          <a:effectLst/>
                        </a:rPr>
                        <a:t>95.9°</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6675" marR="66675" marT="66675" marB="66675"/>
                </a:tc>
              </a:tr>
              <a:tr h="512613">
                <a:tc>
                  <a:txBody>
                    <a:bodyPr/>
                    <a:lstStyle/>
                    <a:p>
                      <a:pPr marL="0" marR="0" indent="0" algn="l">
                        <a:lnSpc>
                          <a:spcPct val="107000"/>
                        </a:lnSpc>
                        <a:spcBef>
                          <a:spcPts val="0"/>
                        </a:spcBef>
                        <a:spcAft>
                          <a:spcPts val="0"/>
                        </a:spcAft>
                      </a:pPr>
                      <a:r>
                        <a:rPr lang="en-US" sz="2000">
                          <a:effectLst/>
                        </a:rPr>
                        <a:t>Zeta Potential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6675" marR="66675" marT="66675" marB="66675"/>
                </a:tc>
                <a:tc>
                  <a:txBody>
                    <a:bodyPr/>
                    <a:lstStyle/>
                    <a:p>
                      <a:pPr marL="0" marR="0" indent="0" algn="l">
                        <a:lnSpc>
                          <a:spcPct val="107000"/>
                        </a:lnSpc>
                        <a:spcBef>
                          <a:spcPts val="0"/>
                        </a:spcBef>
                        <a:spcAft>
                          <a:spcPts val="0"/>
                        </a:spcAft>
                      </a:pPr>
                      <a:r>
                        <a:rPr lang="en-US" sz="2000" dirty="0">
                          <a:effectLst/>
                        </a:rPr>
                        <a:t>-3.04 mV</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675" marR="66675" marT="66675" marB="66675"/>
                </a:tc>
                <a:tc>
                  <a:txBody>
                    <a:bodyPr/>
                    <a:lstStyle/>
                    <a:p>
                      <a:pPr marL="0" marR="0" indent="0" algn="l">
                        <a:lnSpc>
                          <a:spcPct val="107000"/>
                        </a:lnSpc>
                        <a:spcBef>
                          <a:spcPts val="0"/>
                        </a:spcBef>
                        <a:spcAft>
                          <a:spcPts val="0"/>
                        </a:spcAft>
                      </a:pPr>
                      <a:r>
                        <a:rPr lang="en-US" sz="2000">
                          <a:effectLst/>
                        </a:rPr>
                        <a:t>-43.10 mV</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6675" marR="66675" marT="66675" marB="66675"/>
                </a:tc>
              </a:tr>
              <a:tr h="857864">
                <a:tc>
                  <a:txBody>
                    <a:bodyPr/>
                    <a:lstStyle/>
                    <a:p>
                      <a:pPr marL="0" marR="0" indent="0" algn="l">
                        <a:lnSpc>
                          <a:spcPct val="107000"/>
                        </a:lnSpc>
                        <a:spcBef>
                          <a:spcPts val="0"/>
                        </a:spcBef>
                        <a:spcAft>
                          <a:spcPts val="0"/>
                        </a:spcAft>
                      </a:pPr>
                      <a:r>
                        <a:rPr lang="en-US" sz="2000" u="none" dirty="0">
                          <a:solidFill>
                            <a:schemeClr val="tx1"/>
                          </a:solidFill>
                          <a:effectLst/>
                        </a:rPr>
                        <a:t>Surface Roughness</a:t>
                      </a:r>
                      <a:endParaRPr lang="en-US" sz="200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675" marR="66675" marT="66675" marB="66675">
                    <a:solidFill>
                      <a:schemeClr val="accent3">
                        <a:lumMod val="85000"/>
                      </a:schemeClr>
                    </a:solidFill>
                  </a:tcPr>
                </a:tc>
                <a:tc>
                  <a:txBody>
                    <a:bodyPr/>
                    <a:lstStyle/>
                    <a:p>
                      <a:pPr marL="0" marR="0" indent="0" algn="l">
                        <a:lnSpc>
                          <a:spcPct val="107000"/>
                        </a:lnSpc>
                        <a:spcBef>
                          <a:spcPts val="0"/>
                        </a:spcBef>
                        <a:spcAft>
                          <a:spcPts val="0"/>
                        </a:spcAft>
                      </a:pPr>
                      <a:r>
                        <a:rPr lang="en-US" sz="2000" u="none" dirty="0">
                          <a:solidFill>
                            <a:schemeClr val="tx1"/>
                          </a:solidFill>
                          <a:effectLst/>
                        </a:rPr>
                        <a:t>101.0 </a:t>
                      </a:r>
                      <a:r>
                        <a:rPr lang="en-US" sz="2000" u="none" dirty="0" err="1">
                          <a:solidFill>
                            <a:schemeClr val="tx1"/>
                          </a:solidFill>
                          <a:effectLst/>
                        </a:rPr>
                        <a:t>μm</a:t>
                      </a:r>
                      <a:r>
                        <a:rPr lang="en-US" sz="2000" u="none" dirty="0">
                          <a:solidFill>
                            <a:schemeClr val="tx1"/>
                          </a:solidFill>
                          <a:effectLst/>
                        </a:rPr>
                        <a:t>  (Center)</a:t>
                      </a:r>
                    </a:p>
                    <a:p>
                      <a:pPr marL="0" marR="0" indent="0" algn="l">
                        <a:lnSpc>
                          <a:spcPct val="107000"/>
                        </a:lnSpc>
                        <a:spcBef>
                          <a:spcPts val="0"/>
                        </a:spcBef>
                        <a:spcAft>
                          <a:spcPts val="0"/>
                        </a:spcAft>
                      </a:pPr>
                      <a:r>
                        <a:rPr lang="en-US" sz="2000" u="none" dirty="0">
                          <a:solidFill>
                            <a:schemeClr val="tx1"/>
                          </a:solidFill>
                          <a:effectLst/>
                        </a:rPr>
                        <a:t>115.7 </a:t>
                      </a:r>
                      <a:r>
                        <a:rPr lang="en-US" sz="2000" u="none" dirty="0" err="1">
                          <a:solidFill>
                            <a:schemeClr val="tx1"/>
                          </a:solidFill>
                          <a:effectLst/>
                        </a:rPr>
                        <a:t>μm</a:t>
                      </a:r>
                      <a:r>
                        <a:rPr lang="en-US" sz="2000" u="none" dirty="0">
                          <a:solidFill>
                            <a:schemeClr val="tx1"/>
                          </a:solidFill>
                          <a:effectLst/>
                        </a:rPr>
                        <a:t>  (Edge)</a:t>
                      </a:r>
                      <a:endParaRPr lang="en-US" sz="200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675" marR="66675" marT="66675" marB="66675">
                    <a:solidFill>
                      <a:schemeClr val="accent3">
                        <a:lumMod val="85000"/>
                      </a:schemeClr>
                    </a:solidFill>
                  </a:tcPr>
                </a:tc>
                <a:tc>
                  <a:txBody>
                    <a:bodyPr/>
                    <a:lstStyle/>
                    <a:p>
                      <a:pPr marL="0" marR="0" indent="0" algn="l">
                        <a:lnSpc>
                          <a:spcPct val="107000"/>
                        </a:lnSpc>
                        <a:spcBef>
                          <a:spcPts val="0"/>
                        </a:spcBef>
                        <a:spcAft>
                          <a:spcPts val="0"/>
                        </a:spcAft>
                      </a:pPr>
                      <a:r>
                        <a:rPr lang="en-US" sz="2000" u="none" dirty="0">
                          <a:solidFill>
                            <a:schemeClr val="tx1"/>
                          </a:solidFill>
                          <a:effectLst/>
                        </a:rPr>
                        <a:t>33.8 </a:t>
                      </a:r>
                      <a:r>
                        <a:rPr lang="en-US" sz="2000" u="none" dirty="0" err="1">
                          <a:solidFill>
                            <a:schemeClr val="tx1"/>
                          </a:solidFill>
                          <a:effectLst/>
                        </a:rPr>
                        <a:t>μm</a:t>
                      </a:r>
                      <a:r>
                        <a:rPr lang="en-US" sz="2000" u="none" dirty="0">
                          <a:solidFill>
                            <a:schemeClr val="tx1"/>
                          </a:solidFill>
                          <a:effectLst/>
                        </a:rPr>
                        <a:t> (Center)</a:t>
                      </a:r>
                    </a:p>
                    <a:p>
                      <a:pPr marL="0" marR="0" indent="0" algn="l">
                        <a:lnSpc>
                          <a:spcPct val="107000"/>
                        </a:lnSpc>
                        <a:spcBef>
                          <a:spcPts val="0"/>
                        </a:spcBef>
                        <a:spcAft>
                          <a:spcPts val="0"/>
                        </a:spcAft>
                      </a:pPr>
                      <a:r>
                        <a:rPr lang="en-US" sz="2000" u="none" dirty="0">
                          <a:solidFill>
                            <a:schemeClr val="tx1"/>
                          </a:solidFill>
                          <a:effectLst/>
                        </a:rPr>
                        <a:t>68.6 </a:t>
                      </a:r>
                      <a:r>
                        <a:rPr lang="en-US" sz="2000" u="none" dirty="0" err="1">
                          <a:solidFill>
                            <a:schemeClr val="tx1"/>
                          </a:solidFill>
                          <a:effectLst/>
                        </a:rPr>
                        <a:t>μm</a:t>
                      </a:r>
                      <a:r>
                        <a:rPr lang="en-US" sz="2000" u="none" dirty="0">
                          <a:solidFill>
                            <a:schemeClr val="tx1"/>
                          </a:solidFill>
                          <a:effectLst/>
                        </a:rPr>
                        <a:t> (Edge)</a:t>
                      </a:r>
                      <a:endParaRPr lang="en-US" sz="2000"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675" marR="66675" marT="66675" marB="66675">
                    <a:solidFill>
                      <a:schemeClr val="accent3">
                        <a:lumMod val="85000"/>
                      </a:schemeClr>
                    </a:solidFill>
                  </a:tcPr>
                </a:tc>
              </a:tr>
            </a:tbl>
          </a:graphicData>
        </a:graphic>
      </p:graphicFrame>
    </p:spTree>
    <p:extLst>
      <p:ext uri="{BB962C8B-B14F-4D97-AF65-F5344CB8AC3E}">
        <p14:creationId xmlns:p14="http://schemas.microsoft.com/office/powerpoint/2010/main" val="36733880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892" y="384279"/>
            <a:ext cx="8520600" cy="541294"/>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endParaRPr lang="en-US" dirty="0" smtClean="0"/>
          </a:p>
        </p:txBody>
      </p:sp>
      <p:sp>
        <p:nvSpPr>
          <p:cNvPr id="4" name="Slide Number Placeholder 3"/>
          <p:cNvSpPr>
            <a:spLocks noGrp="1"/>
          </p:cNvSpPr>
          <p:nvPr>
            <p:ph type="sldNum" idx="4294967295"/>
          </p:nvPr>
        </p:nvSpPr>
        <p:spPr>
          <a:xfrm>
            <a:off x="8472457" y="4663216"/>
            <a:ext cx="548700" cy="393600"/>
          </a:xfrm>
          <a:prstGeom prst="rect">
            <a:avLst/>
          </a:prstGeom>
        </p:spPr>
        <p:txBody>
          <a:bodyPr/>
          <a:lstStyle/>
          <a:p>
            <a:pPr lvl="0">
              <a:spcBef>
                <a:spcPts val="0"/>
              </a:spcBef>
              <a:buNone/>
            </a:pPr>
            <a:fld id="{00000000-1234-1234-1234-123412341234}" type="slidenum">
              <a:rPr lang="en" smtClean="0"/>
              <a:t>21</a:t>
            </a:fld>
            <a:endParaRPr lang="en"/>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22" y="2702187"/>
            <a:ext cx="1664006" cy="123791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3897" y="2702187"/>
            <a:ext cx="1718829" cy="123791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1314" y="2708507"/>
            <a:ext cx="1655673" cy="122626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5575" y="2702187"/>
            <a:ext cx="1641940" cy="1232581"/>
          </a:xfrm>
          <a:prstGeom prst="rect">
            <a:avLst/>
          </a:prstGeom>
        </p:spPr>
      </p:pic>
      <p:sp>
        <p:nvSpPr>
          <p:cNvPr id="9" name="TextBox 8"/>
          <p:cNvSpPr txBox="1"/>
          <p:nvPr/>
        </p:nvSpPr>
        <p:spPr>
          <a:xfrm>
            <a:off x="703990" y="3898882"/>
            <a:ext cx="1664006" cy="400110"/>
          </a:xfrm>
          <a:prstGeom prst="rect">
            <a:avLst/>
          </a:prstGeom>
          <a:noFill/>
        </p:spPr>
        <p:txBody>
          <a:bodyPr wrap="square" rtlCol="0">
            <a:spAutoFit/>
          </a:bodyPr>
          <a:lstStyle/>
          <a:p>
            <a:pPr algn="ctr"/>
            <a:r>
              <a:rPr lang="en-US" sz="2000" b="1" dirty="0" smtClean="0"/>
              <a:t>7 Days</a:t>
            </a:r>
            <a:endParaRPr lang="en-US" sz="2000" b="1" dirty="0"/>
          </a:p>
        </p:txBody>
      </p:sp>
      <p:sp>
        <p:nvSpPr>
          <p:cNvPr id="10" name="TextBox 9"/>
          <p:cNvSpPr txBox="1"/>
          <p:nvPr/>
        </p:nvSpPr>
        <p:spPr>
          <a:xfrm>
            <a:off x="2828236" y="3898882"/>
            <a:ext cx="1664006" cy="400110"/>
          </a:xfrm>
          <a:prstGeom prst="rect">
            <a:avLst/>
          </a:prstGeom>
          <a:noFill/>
        </p:spPr>
        <p:txBody>
          <a:bodyPr wrap="square" rtlCol="0">
            <a:spAutoFit/>
          </a:bodyPr>
          <a:lstStyle/>
          <a:p>
            <a:pPr algn="ctr"/>
            <a:r>
              <a:rPr lang="en-US" sz="2000" b="1" dirty="0" smtClean="0"/>
              <a:t>14 Days</a:t>
            </a:r>
            <a:endParaRPr lang="en-US" sz="2000" b="1" dirty="0"/>
          </a:p>
        </p:txBody>
      </p:sp>
      <p:sp>
        <p:nvSpPr>
          <p:cNvPr id="11" name="TextBox 10"/>
          <p:cNvSpPr txBox="1"/>
          <p:nvPr/>
        </p:nvSpPr>
        <p:spPr>
          <a:xfrm>
            <a:off x="5013245" y="3898882"/>
            <a:ext cx="1664006" cy="400110"/>
          </a:xfrm>
          <a:prstGeom prst="rect">
            <a:avLst/>
          </a:prstGeom>
          <a:noFill/>
        </p:spPr>
        <p:txBody>
          <a:bodyPr wrap="square" rtlCol="0">
            <a:spAutoFit/>
          </a:bodyPr>
          <a:lstStyle/>
          <a:p>
            <a:pPr algn="ctr"/>
            <a:r>
              <a:rPr lang="en-US" sz="2000" b="1" dirty="0" smtClean="0"/>
              <a:t>20 Days</a:t>
            </a:r>
            <a:endParaRPr lang="en-US" sz="2000" b="1" dirty="0"/>
          </a:p>
        </p:txBody>
      </p:sp>
      <p:sp>
        <p:nvSpPr>
          <p:cNvPr id="12" name="TextBox 11"/>
          <p:cNvSpPr txBox="1"/>
          <p:nvPr/>
        </p:nvSpPr>
        <p:spPr>
          <a:xfrm>
            <a:off x="7004677" y="3898882"/>
            <a:ext cx="1664006" cy="400110"/>
          </a:xfrm>
          <a:prstGeom prst="rect">
            <a:avLst/>
          </a:prstGeom>
          <a:noFill/>
        </p:spPr>
        <p:txBody>
          <a:bodyPr wrap="square" rtlCol="0">
            <a:spAutoFit/>
          </a:bodyPr>
          <a:lstStyle/>
          <a:p>
            <a:pPr algn="ctr"/>
            <a:r>
              <a:rPr lang="en-US" sz="2000" b="1" dirty="0" smtClean="0"/>
              <a:t>27 Days</a:t>
            </a:r>
            <a:endParaRPr lang="en-US" sz="2000" b="1" dirty="0"/>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3974" y="503068"/>
            <a:ext cx="1643968" cy="1212041"/>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87471" y="503067"/>
            <a:ext cx="1601469" cy="1212041"/>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13859" y="503067"/>
            <a:ext cx="1683137" cy="1212041"/>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32189" y="508043"/>
            <a:ext cx="1649945" cy="1207065"/>
          </a:xfrm>
          <a:prstGeom prst="rect">
            <a:avLst/>
          </a:prstGeom>
        </p:spPr>
      </p:pic>
      <p:pic>
        <p:nvPicPr>
          <p:cNvPr id="19" name="Picture 18"/>
          <p:cNvPicPr>
            <a:picLocks noChangeAspect="1"/>
          </p:cNvPicPr>
          <p:nvPr/>
        </p:nvPicPr>
        <p:blipFill>
          <a:blip r:embed="rId11"/>
          <a:stretch>
            <a:fillRect/>
          </a:stretch>
        </p:blipFill>
        <p:spPr>
          <a:xfrm>
            <a:off x="893974" y="1670019"/>
            <a:ext cx="1664352" cy="536494"/>
          </a:xfrm>
          <a:prstGeom prst="rect">
            <a:avLst/>
          </a:prstGeom>
        </p:spPr>
      </p:pic>
      <p:pic>
        <p:nvPicPr>
          <p:cNvPr id="20" name="Picture 19"/>
          <p:cNvPicPr>
            <a:picLocks noChangeAspect="1"/>
          </p:cNvPicPr>
          <p:nvPr/>
        </p:nvPicPr>
        <p:blipFill>
          <a:blip r:embed="rId12"/>
          <a:stretch>
            <a:fillRect/>
          </a:stretch>
        </p:blipFill>
        <p:spPr>
          <a:xfrm>
            <a:off x="2860497" y="1670019"/>
            <a:ext cx="1664352" cy="536494"/>
          </a:xfrm>
          <a:prstGeom prst="rect">
            <a:avLst/>
          </a:prstGeom>
        </p:spPr>
      </p:pic>
      <p:pic>
        <p:nvPicPr>
          <p:cNvPr id="21" name="Picture 20"/>
          <p:cNvPicPr>
            <a:picLocks noChangeAspect="1"/>
          </p:cNvPicPr>
          <p:nvPr/>
        </p:nvPicPr>
        <p:blipFill>
          <a:blip r:embed="rId13"/>
          <a:stretch>
            <a:fillRect/>
          </a:stretch>
        </p:blipFill>
        <p:spPr>
          <a:xfrm>
            <a:off x="4749819" y="1670019"/>
            <a:ext cx="1664352" cy="536494"/>
          </a:xfrm>
          <a:prstGeom prst="rect">
            <a:avLst/>
          </a:prstGeom>
        </p:spPr>
      </p:pic>
      <p:pic>
        <p:nvPicPr>
          <p:cNvPr id="22" name="Picture 21"/>
          <p:cNvPicPr>
            <a:picLocks noChangeAspect="1"/>
          </p:cNvPicPr>
          <p:nvPr/>
        </p:nvPicPr>
        <p:blipFill>
          <a:blip r:embed="rId14"/>
          <a:stretch>
            <a:fillRect/>
          </a:stretch>
        </p:blipFill>
        <p:spPr>
          <a:xfrm>
            <a:off x="6677251" y="1651602"/>
            <a:ext cx="1664352" cy="536494"/>
          </a:xfrm>
          <a:prstGeom prst="rect">
            <a:avLst/>
          </a:prstGeom>
        </p:spPr>
      </p:pic>
      <p:sp>
        <p:nvSpPr>
          <p:cNvPr id="3" name="TextBox 2"/>
          <p:cNvSpPr txBox="1"/>
          <p:nvPr/>
        </p:nvSpPr>
        <p:spPr>
          <a:xfrm>
            <a:off x="834505" y="277402"/>
            <a:ext cx="7447629" cy="400110"/>
          </a:xfrm>
          <a:prstGeom prst="rect">
            <a:avLst/>
          </a:prstGeom>
          <a:noFill/>
        </p:spPr>
        <p:txBody>
          <a:bodyPr wrap="square" rtlCol="0">
            <a:spAutoFit/>
          </a:bodyPr>
          <a:lstStyle/>
          <a:p>
            <a:pPr algn="ctr"/>
            <a:r>
              <a:rPr lang="en-US" sz="2000" b="1" dirty="0" smtClean="0"/>
              <a:t>BIOFILM GROWTH ON NANOCOMPOSITES</a:t>
            </a:r>
            <a:endParaRPr lang="en-US" sz="2000" b="1" dirty="0"/>
          </a:p>
        </p:txBody>
      </p:sp>
      <p:sp>
        <p:nvSpPr>
          <p:cNvPr id="23" name="TextBox 22"/>
          <p:cNvSpPr txBox="1"/>
          <p:nvPr/>
        </p:nvSpPr>
        <p:spPr>
          <a:xfrm>
            <a:off x="848999" y="2301930"/>
            <a:ext cx="7447629" cy="400110"/>
          </a:xfrm>
          <a:prstGeom prst="rect">
            <a:avLst/>
          </a:prstGeom>
          <a:noFill/>
        </p:spPr>
        <p:txBody>
          <a:bodyPr wrap="square" rtlCol="0">
            <a:spAutoFit/>
          </a:bodyPr>
          <a:lstStyle/>
          <a:p>
            <a:pPr algn="ctr"/>
            <a:r>
              <a:rPr lang="en-US" sz="2000" b="1" dirty="0" smtClean="0"/>
              <a:t>BIOFILM GROWTH ON COPPER</a:t>
            </a:r>
            <a:endParaRPr lang="en-US" sz="2000" b="1" dirty="0"/>
          </a:p>
        </p:txBody>
      </p:sp>
    </p:spTree>
    <p:extLst>
      <p:ext uri="{BB962C8B-B14F-4D97-AF65-F5344CB8AC3E}">
        <p14:creationId xmlns:p14="http://schemas.microsoft.com/office/powerpoint/2010/main" val="24674574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Shape 269"/>
          <p:cNvSpPr txBox="1">
            <a:spLocks noGrp="1"/>
          </p:cNvSpPr>
          <p:nvPr>
            <p:ph type="title"/>
          </p:nvPr>
        </p:nvSpPr>
        <p:spPr>
          <a:prstGeom prst="rect">
            <a:avLst/>
          </a:prstGeom>
        </p:spPr>
        <p:txBody>
          <a:bodyPr lIns="91425" tIns="91425" rIns="91425" bIns="91425" anchor="t" anchorCtr="0">
            <a:noAutofit/>
          </a:bodyPr>
          <a:lstStyle/>
          <a:p>
            <a:pPr lvl="0"/>
            <a:r>
              <a:rPr lang="en" sz="3200" b="1" dirty="0"/>
              <a:t>Data </a:t>
            </a:r>
            <a:r>
              <a:rPr lang="en" sz="3200" b="1" dirty="0" smtClean="0"/>
              <a:t>Analyzed Using JMP</a:t>
            </a:r>
            <a:r>
              <a:rPr lang="en" sz="3200" baseline="30000" dirty="0">
                <a:solidFill>
                  <a:srgbClr val="000000"/>
                </a:solidFill>
              </a:rPr>
              <a:t> Ⓡ</a:t>
            </a:r>
            <a:endParaRPr lang="en" sz="3200" b="1" dirty="0"/>
          </a:p>
        </p:txBody>
      </p:sp>
      <p:sp>
        <p:nvSpPr>
          <p:cNvPr id="270" name="Shape 270"/>
          <p:cNvSpPr txBox="1">
            <a:spLocks noGrp="1"/>
          </p:cNvSpPr>
          <p:nvPr>
            <p:ph type="sldNum" idx="10"/>
          </p:nvPr>
        </p:nvSpPr>
        <p:spPr>
          <a:prstGeom prst="rect">
            <a:avLst/>
          </a:prstGeom>
        </p:spPr>
        <p:txBody>
          <a:bodyPr lIns="91425" tIns="91425" rIns="91425" bIns="91425" anchor="ctr" anchorCtr="0">
            <a:noAutofit/>
          </a:bodyPr>
          <a:lstStyle/>
          <a:p>
            <a:pPr lvl="0">
              <a:spcBef>
                <a:spcPts val="0"/>
              </a:spcBef>
              <a:buNone/>
            </a:pPr>
            <a:fld id="{00000000-1234-1234-1234-123412341234}" type="slidenum">
              <a:rPr lang="en"/>
              <a:t>22</a:t>
            </a:fld>
            <a:endParaRPr lang="en"/>
          </a:p>
        </p:txBody>
      </p:sp>
      <p:pic>
        <p:nvPicPr>
          <p:cNvPr id="271" name="Shape 271" descr="biofilm data.JPG"/>
          <p:cNvPicPr preferRelativeResize="0"/>
          <p:nvPr/>
        </p:nvPicPr>
        <p:blipFill>
          <a:blip r:embed="rId3">
            <a:alphaModFix/>
          </a:blip>
          <a:stretch>
            <a:fillRect/>
          </a:stretch>
        </p:blipFill>
        <p:spPr>
          <a:xfrm>
            <a:off x="542261" y="1113761"/>
            <a:ext cx="3326331" cy="1611878"/>
          </a:xfrm>
          <a:prstGeom prst="rect">
            <a:avLst/>
          </a:prstGeom>
          <a:noFill/>
          <a:ln w="19050" cap="flat" cmpd="sng">
            <a:solidFill>
              <a:srgbClr val="000000"/>
            </a:solidFill>
            <a:prstDash val="solid"/>
            <a:round/>
            <a:headEnd type="none" w="med" len="med"/>
            <a:tailEnd type="none" w="med" len="med"/>
          </a:ln>
        </p:spPr>
      </p:pic>
      <p:sp>
        <p:nvSpPr>
          <p:cNvPr id="2" name="Rectangle 1"/>
          <p:cNvSpPr/>
          <p:nvPr/>
        </p:nvSpPr>
        <p:spPr>
          <a:xfrm>
            <a:off x="4454820" y="2417862"/>
            <a:ext cx="234360" cy="307777"/>
          </a:xfrm>
          <a:prstGeom prst="rect">
            <a:avLst/>
          </a:prstGeom>
        </p:spPr>
        <p:txBody>
          <a:bodyPr wrap="none">
            <a:spAutoFit/>
          </a:bodyPr>
          <a:lstStyle/>
          <a:p>
            <a:r>
              <a:rPr lang="en-US" dirty="0"/>
              <a:t> </a:t>
            </a:r>
          </a:p>
        </p:txBody>
      </p:sp>
      <p:sp>
        <p:nvSpPr>
          <p:cNvPr id="3" name="Rectangle 2"/>
          <p:cNvSpPr/>
          <p:nvPr/>
        </p:nvSpPr>
        <p:spPr>
          <a:xfrm>
            <a:off x="4454820" y="2417862"/>
            <a:ext cx="234360" cy="307777"/>
          </a:xfrm>
          <a:prstGeom prst="rect">
            <a:avLst/>
          </a:prstGeom>
        </p:spPr>
        <p:txBody>
          <a:bodyPr wrap="none">
            <a:spAutoFit/>
          </a:bodyPr>
          <a:lstStyle/>
          <a:p>
            <a:r>
              <a:rPr lang="en-US" dirty="0"/>
              <a:t> </a:t>
            </a:r>
          </a:p>
        </p:txBody>
      </p:sp>
      <p:pic>
        <p:nvPicPr>
          <p:cNvPr id="7" name="Picture 6" descr="https://lh4.googleusercontent.com/NG0jFPG4965XzaA-SkQ4bhyGTYAQHuhZNkjCwIh60LuLO0ytB0B2xdJssUEMLfx0PBvgJLqdkiYsGIITv83Json3ZeIgA3O3QbTbkzMv1GCaT1Ld7wF6WtHkBBAlyXiMU-DhXfMe"/>
          <p:cNvPicPr/>
          <p:nvPr/>
        </p:nvPicPr>
        <p:blipFill>
          <a:blip r:embed="rId4">
            <a:extLst>
              <a:ext uri="{28A0092B-C50C-407E-A947-70E740481C1C}">
                <a14:useLocalDpi xmlns:a14="http://schemas.microsoft.com/office/drawing/2010/main" val="0"/>
              </a:ext>
            </a:extLst>
          </a:blip>
          <a:srcRect/>
          <a:stretch>
            <a:fillRect/>
          </a:stretch>
        </p:blipFill>
        <p:spPr bwMode="auto">
          <a:xfrm>
            <a:off x="3466214" y="2009554"/>
            <a:ext cx="4560482" cy="2170434"/>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4912" y="1604691"/>
            <a:ext cx="2794101" cy="2106912"/>
          </a:xfrm>
          <a:prstGeom prst="rect">
            <a:avLst/>
          </a:prstGeom>
          <a:ln w="12700">
            <a:solidFill>
              <a:schemeClr val="tx1"/>
            </a:solidFill>
          </a:ln>
        </p:spPr>
      </p:pic>
      <p:sp>
        <p:nvSpPr>
          <p:cNvPr id="276" name="Shape 276"/>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sz="3200" b="1" dirty="0" smtClean="0"/>
              <a:t>Goal Execution</a:t>
            </a:r>
            <a:endParaRPr lang="en" sz="3200" b="1" dirty="0"/>
          </a:p>
        </p:txBody>
      </p:sp>
      <p:sp>
        <p:nvSpPr>
          <p:cNvPr id="277" name="Shape 277"/>
          <p:cNvSpPr txBox="1">
            <a:spLocks noGrp="1"/>
          </p:cNvSpPr>
          <p:nvPr>
            <p:ph type="body" idx="1"/>
          </p:nvPr>
        </p:nvSpPr>
        <p:spPr>
          <a:xfrm>
            <a:off x="311700" y="1232899"/>
            <a:ext cx="3643851" cy="3336001"/>
          </a:xfrm>
          <a:prstGeom prst="rect">
            <a:avLst/>
          </a:prstGeom>
        </p:spPr>
        <p:txBody>
          <a:bodyPr lIns="91425" tIns="91425" rIns="91425" bIns="91425" anchor="t" anchorCtr="0">
            <a:noAutofit/>
          </a:bodyPr>
          <a:lstStyle/>
          <a:p>
            <a:pPr lvl="0">
              <a:spcBef>
                <a:spcPts val="0"/>
              </a:spcBef>
              <a:buClr>
                <a:schemeClr val="dk1"/>
              </a:buClr>
              <a:buSzPct val="61111"/>
              <a:buFont typeface="Arial"/>
              <a:buNone/>
            </a:pPr>
            <a:r>
              <a:rPr lang="en" sz="1800" dirty="0">
                <a:solidFill>
                  <a:schemeClr val="dk1"/>
                </a:solidFill>
              </a:rPr>
              <a:t>G1</a:t>
            </a:r>
            <a:r>
              <a:rPr lang="en" sz="1800" dirty="0" smtClean="0">
                <a:solidFill>
                  <a:schemeClr val="dk1"/>
                </a:solidFill>
              </a:rPr>
              <a:t>. Biofilm impact</a:t>
            </a:r>
          </a:p>
          <a:p>
            <a:pPr lvl="0">
              <a:spcBef>
                <a:spcPts val="0"/>
              </a:spcBef>
              <a:buClr>
                <a:schemeClr val="dk1"/>
              </a:buClr>
              <a:buSzPct val="61111"/>
              <a:buFont typeface="Arial"/>
              <a:buNone/>
            </a:pPr>
            <a:endParaRPr lang="en" sz="1800" dirty="0">
              <a:solidFill>
                <a:schemeClr val="dk1"/>
              </a:solidFill>
            </a:endParaRPr>
          </a:p>
          <a:p>
            <a:pPr lvl="0">
              <a:spcBef>
                <a:spcPts val="0"/>
              </a:spcBef>
              <a:buClr>
                <a:schemeClr val="dk1"/>
              </a:buClr>
              <a:buSzPct val="61111"/>
              <a:buFont typeface="Arial"/>
              <a:buNone/>
            </a:pPr>
            <a:r>
              <a:rPr lang="en" sz="1800" dirty="0">
                <a:solidFill>
                  <a:schemeClr val="dk1"/>
                </a:solidFill>
              </a:rPr>
              <a:t>G2. </a:t>
            </a:r>
            <a:r>
              <a:rPr lang="en" sz="1800" dirty="0" smtClean="0">
                <a:solidFill>
                  <a:schemeClr val="dk1"/>
                </a:solidFill>
              </a:rPr>
              <a:t>Nanomaterials in biofilm prevention</a:t>
            </a:r>
          </a:p>
          <a:p>
            <a:pPr lvl="0">
              <a:spcBef>
                <a:spcPts val="0"/>
              </a:spcBef>
              <a:buClr>
                <a:schemeClr val="dk1"/>
              </a:buClr>
              <a:buSzPct val="61111"/>
              <a:buFont typeface="Arial"/>
              <a:buNone/>
            </a:pPr>
            <a:endParaRPr lang="en" sz="1800" dirty="0">
              <a:solidFill>
                <a:schemeClr val="dk1"/>
              </a:solidFill>
            </a:endParaRPr>
          </a:p>
          <a:p>
            <a:pPr lvl="0">
              <a:spcBef>
                <a:spcPts val="0"/>
              </a:spcBef>
              <a:buClr>
                <a:schemeClr val="dk1"/>
              </a:buClr>
              <a:buSzPct val="61111"/>
              <a:buFont typeface="Arial"/>
              <a:buNone/>
            </a:pPr>
            <a:r>
              <a:rPr lang="en" sz="1800" dirty="0">
                <a:solidFill>
                  <a:schemeClr val="dk1"/>
                </a:solidFill>
              </a:rPr>
              <a:t>G3</a:t>
            </a:r>
            <a:r>
              <a:rPr lang="en" sz="1800" dirty="0" smtClean="0">
                <a:solidFill>
                  <a:schemeClr val="dk1"/>
                </a:solidFill>
              </a:rPr>
              <a:t>. Academic research and today’s Classroom</a:t>
            </a:r>
            <a:endParaRPr lang="en" sz="1800" dirty="0">
              <a:solidFill>
                <a:schemeClr val="dk1"/>
              </a:solidFill>
            </a:endParaRPr>
          </a:p>
        </p:txBody>
      </p:sp>
      <p:sp>
        <p:nvSpPr>
          <p:cNvPr id="278" name="Shape 278"/>
          <p:cNvSpPr txBox="1">
            <a:spLocks noGrp="1"/>
          </p:cNvSpPr>
          <p:nvPr>
            <p:ph type="sldNum" idx="10"/>
          </p:nvPr>
        </p:nvSpPr>
        <p:spPr>
          <a:prstGeom prst="rect">
            <a:avLst/>
          </a:prstGeom>
        </p:spPr>
        <p:txBody>
          <a:bodyPr lIns="91425" tIns="91425" rIns="91425" bIns="91425" anchor="ctr" anchorCtr="0">
            <a:noAutofit/>
          </a:bodyPr>
          <a:lstStyle/>
          <a:p>
            <a:pPr lvl="0">
              <a:spcBef>
                <a:spcPts val="0"/>
              </a:spcBef>
              <a:buNone/>
            </a:pPr>
            <a:fld id="{00000000-1234-1234-1234-123412341234}" type="slidenum">
              <a:rPr lang="en"/>
              <a:t>23</a:t>
            </a:fld>
            <a:endParaRPr lang="en"/>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5380" r="-75"/>
          <a:stretch/>
        </p:blipFill>
        <p:spPr>
          <a:xfrm rot="5400000">
            <a:off x="6370326" y="867317"/>
            <a:ext cx="2375360" cy="2103476"/>
          </a:xfrm>
          <a:prstGeom prst="rect">
            <a:avLst/>
          </a:prstGeom>
          <a:ln w="12700">
            <a:solidFill>
              <a:schemeClr val="tx1"/>
            </a:solidFill>
          </a:ln>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35619" t="799" r="11197" b="24095"/>
          <a:stretch/>
        </p:blipFill>
        <p:spPr>
          <a:xfrm>
            <a:off x="5924497" y="2677160"/>
            <a:ext cx="1530851" cy="1621409"/>
          </a:xfrm>
          <a:prstGeom prst="rect">
            <a:avLst/>
          </a:prstGeom>
          <a:ln w="12700">
            <a:solidFill>
              <a:schemeClr val="tx1"/>
            </a:solid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title"/>
          </p:nvPr>
        </p:nvSpPr>
        <p:spPr>
          <a:prstGeom prst="rect">
            <a:avLst/>
          </a:prstGeom>
        </p:spPr>
        <p:txBody>
          <a:bodyPr lIns="91425" tIns="91425" rIns="91425" bIns="91425" anchor="t" anchorCtr="0">
            <a:noAutofit/>
          </a:bodyPr>
          <a:lstStyle/>
          <a:p>
            <a:pPr lvl="0" algn="ctr">
              <a:spcBef>
                <a:spcPts val="0"/>
              </a:spcBef>
              <a:buNone/>
            </a:pPr>
            <a:r>
              <a:rPr lang="en" sz="3200" b="1" dirty="0"/>
              <a:t>Amy Parker’s Unit Progress</a:t>
            </a:r>
          </a:p>
        </p:txBody>
      </p:sp>
      <p:sp>
        <p:nvSpPr>
          <p:cNvPr id="285" name="Shape 285"/>
          <p:cNvSpPr txBox="1">
            <a:spLocks noGrp="1"/>
          </p:cNvSpPr>
          <p:nvPr>
            <p:ph type="body" idx="1"/>
          </p:nvPr>
        </p:nvSpPr>
        <p:spPr>
          <a:xfrm>
            <a:off x="1321650" y="1177375"/>
            <a:ext cx="6500700" cy="3416400"/>
          </a:xfrm>
          <a:prstGeom prst="rect">
            <a:avLst/>
          </a:prstGeom>
        </p:spPr>
        <p:txBody>
          <a:bodyPr lIns="91425" tIns="91425" rIns="91425" bIns="91425" anchor="t" anchorCtr="0">
            <a:noAutofit/>
          </a:bodyPr>
          <a:lstStyle/>
          <a:p>
            <a:pPr lvl="0">
              <a:spcBef>
                <a:spcPts val="0"/>
              </a:spcBef>
              <a:buNone/>
            </a:pPr>
            <a:r>
              <a:rPr lang="en" sz="1800" b="1" dirty="0">
                <a:solidFill>
                  <a:srgbClr val="000000"/>
                </a:solidFill>
              </a:rPr>
              <a:t>Big Idea: </a:t>
            </a:r>
            <a:r>
              <a:rPr lang="en" sz="1800" dirty="0">
                <a:solidFill>
                  <a:srgbClr val="000000"/>
                </a:solidFill>
              </a:rPr>
              <a:t>Water Transportation/ distribution</a:t>
            </a:r>
          </a:p>
          <a:p>
            <a:pPr lvl="0">
              <a:spcBef>
                <a:spcPts val="0"/>
              </a:spcBef>
              <a:buNone/>
            </a:pPr>
            <a:r>
              <a:rPr lang="en" sz="1800" b="1" dirty="0">
                <a:solidFill>
                  <a:srgbClr val="000000"/>
                </a:solidFill>
              </a:rPr>
              <a:t>Essential Question: </a:t>
            </a:r>
            <a:r>
              <a:rPr lang="en" sz="1800" dirty="0">
                <a:solidFill>
                  <a:srgbClr val="000000"/>
                </a:solidFill>
              </a:rPr>
              <a:t>How do we efficiently and sustainably transport water to where it is needed for agriculture purposes?</a:t>
            </a:r>
          </a:p>
          <a:p>
            <a:pPr lvl="0">
              <a:spcBef>
                <a:spcPts val="0"/>
              </a:spcBef>
              <a:buNone/>
            </a:pPr>
            <a:endParaRPr dirty="0">
              <a:solidFill>
                <a:srgbClr val="000000"/>
              </a:solidFill>
            </a:endParaRPr>
          </a:p>
          <a:p>
            <a:pPr lvl="0">
              <a:spcBef>
                <a:spcPts val="300"/>
              </a:spcBef>
              <a:spcAft>
                <a:spcPts val="300"/>
              </a:spcAft>
              <a:buClr>
                <a:schemeClr val="dk1"/>
              </a:buClr>
              <a:buSzPct val="110000"/>
              <a:buFont typeface="Arial"/>
              <a:buNone/>
            </a:pPr>
            <a:endParaRPr sz="1000" dirty="0">
              <a:solidFill>
                <a:schemeClr val="dk1"/>
              </a:solidFill>
            </a:endParaRPr>
          </a:p>
          <a:p>
            <a:pPr lvl="0">
              <a:spcBef>
                <a:spcPts val="0"/>
              </a:spcBef>
              <a:buNone/>
            </a:pPr>
            <a:endParaRPr dirty="0"/>
          </a:p>
        </p:txBody>
      </p:sp>
      <p:sp>
        <p:nvSpPr>
          <p:cNvPr id="286" name="Shape 286"/>
          <p:cNvSpPr txBox="1">
            <a:spLocks noGrp="1"/>
          </p:cNvSpPr>
          <p:nvPr>
            <p:ph type="sldNum" idx="10"/>
          </p:nvPr>
        </p:nvSpPr>
        <p:spPr>
          <a:prstGeom prst="rect">
            <a:avLst/>
          </a:prstGeom>
        </p:spPr>
        <p:txBody>
          <a:bodyPr lIns="91425" tIns="91425" rIns="91425" bIns="91425" anchor="ctr" anchorCtr="0">
            <a:noAutofit/>
          </a:bodyPr>
          <a:lstStyle/>
          <a:p>
            <a:pPr lvl="0">
              <a:spcBef>
                <a:spcPts val="0"/>
              </a:spcBef>
              <a:buNone/>
            </a:pPr>
            <a:fld id="{00000000-1234-1234-1234-123412341234}" type="slidenum">
              <a:rPr lang="en"/>
              <a:t>24</a:t>
            </a:fld>
            <a:endParaRPr lang="en"/>
          </a:p>
        </p:txBody>
      </p:sp>
      <p:pic>
        <p:nvPicPr>
          <p:cNvPr id="287" name="Shape 287"/>
          <p:cNvPicPr preferRelativeResize="0"/>
          <p:nvPr/>
        </p:nvPicPr>
        <p:blipFill>
          <a:blip r:embed="rId3">
            <a:alphaModFix/>
          </a:blip>
          <a:stretch>
            <a:fillRect/>
          </a:stretch>
        </p:blipFill>
        <p:spPr>
          <a:xfrm>
            <a:off x="6200925" y="2558951"/>
            <a:ext cx="2507140" cy="1584174"/>
          </a:xfrm>
          <a:prstGeom prst="rect">
            <a:avLst/>
          </a:prstGeom>
          <a:noFill/>
          <a:ln w="19050" cap="flat" cmpd="sng">
            <a:solidFill>
              <a:srgbClr val="000000"/>
            </a:solidFill>
            <a:prstDash val="solid"/>
            <a:round/>
            <a:headEnd type="none" w="med" len="med"/>
            <a:tailEnd type="none" w="med" len="med"/>
          </a:ln>
        </p:spPr>
      </p:pic>
      <p:sp>
        <p:nvSpPr>
          <p:cNvPr id="288" name="Shape 288"/>
          <p:cNvSpPr txBox="1"/>
          <p:nvPr/>
        </p:nvSpPr>
        <p:spPr>
          <a:xfrm>
            <a:off x="6536724" y="4119602"/>
            <a:ext cx="1980300" cy="211800"/>
          </a:xfrm>
          <a:prstGeom prst="rect">
            <a:avLst/>
          </a:prstGeom>
          <a:noFill/>
          <a:ln>
            <a:noFill/>
          </a:ln>
        </p:spPr>
        <p:txBody>
          <a:bodyPr lIns="91425" tIns="91425" rIns="91425" bIns="91425" anchor="t" anchorCtr="0">
            <a:noAutofit/>
          </a:bodyPr>
          <a:lstStyle/>
          <a:p>
            <a:pPr lvl="0">
              <a:spcBef>
                <a:spcPts val="0"/>
              </a:spcBef>
              <a:buNone/>
            </a:pPr>
            <a:r>
              <a:rPr lang="en" sz="600" dirty="0"/>
              <a:t>blogs.oxfam.org</a:t>
            </a:r>
          </a:p>
        </p:txBody>
      </p:sp>
      <p:pic>
        <p:nvPicPr>
          <p:cNvPr id="289" name="Shape 289"/>
          <p:cNvPicPr preferRelativeResize="0"/>
          <p:nvPr/>
        </p:nvPicPr>
        <p:blipFill>
          <a:blip r:embed="rId4">
            <a:alphaModFix/>
          </a:blip>
          <a:stretch>
            <a:fillRect/>
          </a:stretch>
        </p:blipFill>
        <p:spPr>
          <a:xfrm>
            <a:off x="3119954" y="2536726"/>
            <a:ext cx="2802150" cy="1613199"/>
          </a:xfrm>
          <a:prstGeom prst="rect">
            <a:avLst/>
          </a:prstGeom>
          <a:noFill/>
          <a:ln w="19050" cap="flat" cmpd="sng">
            <a:solidFill>
              <a:srgbClr val="000000"/>
            </a:solidFill>
            <a:prstDash val="solid"/>
            <a:round/>
            <a:headEnd type="none" w="med" len="med"/>
            <a:tailEnd type="none" w="med" len="med"/>
          </a:ln>
        </p:spPr>
      </p:pic>
      <p:sp>
        <p:nvSpPr>
          <p:cNvPr id="290" name="Shape 290"/>
          <p:cNvSpPr txBox="1"/>
          <p:nvPr/>
        </p:nvSpPr>
        <p:spPr>
          <a:xfrm>
            <a:off x="3341503" y="4158769"/>
            <a:ext cx="2690100" cy="185100"/>
          </a:xfrm>
          <a:prstGeom prst="rect">
            <a:avLst/>
          </a:prstGeom>
          <a:noFill/>
          <a:ln>
            <a:noFill/>
          </a:ln>
        </p:spPr>
        <p:txBody>
          <a:bodyPr lIns="91425" tIns="91425" rIns="91425" bIns="91425" anchor="t" anchorCtr="0">
            <a:noAutofit/>
          </a:bodyPr>
          <a:lstStyle/>
          <a:p>
            <a:pPr lvl="0">
              <a:spcBef>
                <a:spcPts val="0"/>
              </a:spcBef>
              <a:buNone/>
            </a:pPr>
            <a:r>
              <a:rPr lang="en" sz="600" dirty="0"/>
              <a:t>www.civileblog.com</a:t>
            </a:r>
          </a:p>
          <a:p>
            <a:pPr lvl="0">
              <a:spcBef>
                <a:spcPts val="0"/>
              </a:spcBef>
              <a:buNone/>
            </a:pPr>
            <a:endParaRPr sz="600" dirty="0"/>
          </a:p>
        </p:txBody>
      </p:sp>
      <p:pic>
        <p:nvPicPr>
          <p:cNvPr id="291" name="Shape 291" descr="unit.JPG"/>
          <p:cNvPicPr preferRelativeResize="0"/>
          <p:nvPr/>
        </p:nvPicPr>
        <p:blipFill>
          <a:blip r:embed="rId5">
            <a:alphaModFix/>
          </a:blip>
          <a:stretch>
            <a:fillRect/>
          </a:stretch>
        </p:blipFill>
        <p:spPr>
          <a:xfrm>
            <a:off x="626976" y="2536725"/>
            <a:ext cx="2200344" cy="1613200"/>
          </a:xfrm>
          <a:prstGeom prst="rect">
            <a:avLst/>
          </a:prstGeom>
          <a:noFill/>
          <a:ln w="19050" cap="flat" cmpd="sng">
            <a:solidFill>
              <a:srgbClr val="000000"/>
            </a:solidFill>
            <a:prstDash val="solid"/>
            <a:round/>
            <a:headEnd type="none" w="med" len="med"/>
            <a:tailEnd type="none" w="med" len="med"/>
          </a:ln>
        </p:spPr>
      </p:pic>
      <p:sp>
        <p:nvSpPr>
          <p:cNvPr id="292" name="Shape 292"/>
          <p:cNvSpPr txBox="1"/>
          <p:nvPr/>
        </p:nvSpPr>
        <p:spPr>
          <a:xfrm>
            <a:off x="650013" y="4173400"/>
            <a:ext cx="2466300" cy="211800"/>
          </a:xfrm>
          <a:prstGeom prst="rect">
            <a:avLst/>
          </a:prstGeom>
          <a:noFill/>
          <a:ln>
            <a:noFill/>
          </a:ln>
        </p:spPr>
        <p:txBody>
          <a:bodyPr lIns="91425" tIns="91425" rIns="91425" bIns="91425" anchor="t" anchorCtr="0">
            <a:noAutofit/>
          </a:bodyPr>
          <a:lstStyle/>
          <a:p>
            <a:pPr lvl="0">
              <a:spcBef>
                <a:spcPts val="0"/>
              </a:spcBef>
              <a:buNone/>
            </a:pPr>
            <a:r>
              <a:rPr lang="en" sz="600" dirty="0"/>
              <a:t>http://cdn.phys.org/newman/gfx/news/hires/2009/waterconserv.jpg</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Shape 297"/>
          <p:cNvSpPr txBox="1">
            <a:spLocks noGrp="1"/>
          </p:cNvSpPr>
          <p:nvPr>
            <p:ph type="title"/>
          </p:nvPr>
        </p:nvSpPr>
        <p:spPr>
          <a:prstGeom prst="rect">
            <a:avLst/>
          </a:prstGeom>
        </p:spPr>
        <p:txBody>
          <a:bodyPr lIns="91425" tIns="91425" rIns="91425" bIns="91425" anchor="t" anchorCtr="0">
            <a:noAutofit/>
          </a:bodyPr>
          <a:lstStyle/>
          <a:p>
            <a:pPr lvl="0" algn="ctr">
              <a:spcBef>
                <a:spcPts val="0"/>
              </a:spcBef>
              <a:buNone/>
            </a:pPr>
            <a:r>
              <a:rPr lang="en" sz="3200" b="1" dirty="0"/>
              <a:t>Standards and Research Connection?</a:t>
            </a:r>
          </a:p>
        </p:txBody>
      </p:sp>
      <p:sp>
        <p:nvSpPr>
          <p:cNvPr id="298" name="Shape 298"/>
          <p:cNvSpPr txBox="1">
            <a:spLocks noGrp="1"/>
          </p:cNvSpPr>
          <p:nvPr>
            <p:ph type="body" idx="1"/>
          </p:nvPr>
        </p:nvSpPr>
        <p:spPr>
          <a:prstGeom prst="rect">
            <a:avLst/>
          </a:prstGeom>
        </p:spPr>
        <p:txBody>
          <a:bodyPr lIns="91425" tIns="91425" rIns="91425" bIns="91425" anchor="t" anchorCtr="0">
            <a:noAutofit/>
          </a:bodyPr>
          <a:lstStyle/>
          <a:p>
            <a:pPr marL="457200" lvl="0" indent="-228600" rtl="0">
              <a:lnSpc>
                <a:spcPct val="100000"/>
              </a:lnSpc>
              <a:spcBef>
                <a:spcPts val="0"/>
              </a:spcBef>
              <a:buClr>
                <a:schemeClr val="dk1"/>
              </a:buClr>
            </a:pPr>
            <a:r>
              <a:rPr lang="en" sz="2400" b="1" dirty="0">
                <a:solidFill>
                  <a:schemeClr val="dk1"/>
                </a:solidFill>
              </a:rPr>
              <a:t>Connection to Scientific Inquiry and Application</a:t>
            </a:r>
          </a:p>
          <a:p>
            <a:pPr marL="914400" lvl="1" indent="-342900" rtl="0">
              <a:lnSpc>
                <a:spcPct val="100000"/>
              </a:lnSpc>
              <a:spcBef>
                <a:spcPts val="0"/>
              </a:spcBef>
              <a:buClr>
                <a:schemeClr val="dk1"/>
              </a:buClr>
              <a:buSzPct val="100000"/>
            </a:pPr>
            <a:r>
              <a:rPr lang="en" sz="1800" dirty="0">
                <a:solidFill>
                  <a:schemeClr val="dk1"/>
                </a:solidFill>
              </a:rPr>
              <a:t>Communicate and support argument</a:t>
            </a:r>
          </a:p>
          <a:p>
            <a:pPr marL="457200" lvl="0" indent="-228600" rtl="0">
              <a:lnSpc>
                <a:spcPct val="100000"/>
              </a:lnSpc>
              <a:spcBef>
                <a:spcPts val="0"/>
              </a:spcBef>
              <a:buClr>
                <a:schemeClr val="dk1"/>
              </a:buClr>
            </a:pPr>
            <a:r>
              <a:rPr lang="en" sz="2400" b="1" dirty="0">
                <a:solidFill>
                  <a:schemeClr val="dk1"/>
                </a:solidFill>
              </a:rPr>
              <a:t>Environmental Science standards</a:t>
            </a:r>
          </a:p>
          <a:p>
            <a:pPr marL="914400" lvl="1" indent="-342900" rtl="0">
              <a:lnSpc>
                <a:spcPct val="100000"/>
              </a:lnSpc>
              <a:spcBef>
                <a:spcPts val="0"/>
              </a:spcBef>
              <a:buClr>
                <a:schemeClr val="dk1"/>
              </a:buClr>
              <a:buSzPct val="100000"/>
            </a:pPr>
            <a:r>
              <a:rPr lang="en" sz="1800" dirty="0">
                <a:solidFill>
                  <a:schemeClr val="dk1"/>
                </a:solidFill>
              </a:rPr>
              <a:t>Importance of water</a:t>
            </a:r>
          </a:p>
          <a:p>
            <a:pPr marL="914400" lvl="1" indent="-342900" rtl="0">
              <a:lnSpc>
                <a:spcPct val="100000"/>
              </a:lnSpc>
              <a:spcBef>
                <a:spcPts val="0"/>
              </a:spcBef>
              <a:buClr>
                <a:schemeClr val="dk1"/>
              </a:buClr>
              <a:buSzPct val="100000"/>
            </a:pPr>
            <a:r>
              <a:rPr lang="en" sz="1800" dirty="0">
                <a:solidFill>
                  <a:schemeClr val="dk1"/>
                </a:solidFill>
              </a:rPr>
              <a:t>Water transportation</a:t>
            </a:r>
          </a:p>
          <a:p>
            <a:pPr marL="914400" lvl="1" indent="-342900" rtl="0">
              <a:lnSpc>
                <a:spcPct val="100000"/>
              </a:lnSpc>
              <a:spcBef>
                <a:spcPts val="0"/>
              </a:spcBef>
              <a:buClr>
                <a:schemeClr val="dk1"/>
              </a:buClr>
              <a:buSzPct val="100000"/>
            </a:pPr>
            <a:r>
              <a:rPr lang="en" sz="1800" dirty="0">
                <a:solidFill>
                  <a:schemeClr val="dk1"/>
                </a:solidFill>
              </a:rPr>
              <a:t>Agriculture </a:t>
            </a:r>
          </a:p>
          <a:p>
            <a:pPr marL="914400" lvl="1" indent="-342900" rtl="0">
              <a:lnSpc>
                <a:spcPct val="100000"/>
              </a:lnSpc>
              <a:spcBef>
                <a:spcPts val="0"/>
              </a:spcBef>
              <a:buClr>
                <a:schemeClr val="dk1"/>
              </a:buClr>
              <a:buSzPct val="100000"/>
            </a:pPr>
            <a:r>
              <a:rPr lang="en" sz="1800" dirty="0">
                <a:solidFill>
                  <a:schemeClr val="dk1"/>
                </a:solidFill>
              </a:rPr>
              <a:t>Food production </a:t>
            </a:r>
          </a:p>
          <a:p>
            <a:pPr lvl="0">
              <a:spcBef>
                <a:spcPts val="0"/>
              </a:spcBef>
              <a:buNone/>
            </a:pPr>
            <a:endParaRPr dirty="0">
              <a:solidFill>
                <a:srgbClr val="000000"/>
              </a:solidFill>
            </a:endParaRPr>
          </a:p>
        </p:txBody>
      </p:sp>
      <p:sp>
        <p:nvSpPr>
          <p:cNvPr id="299" name="Shape 299"/>
          <p:cNvSpPr txBox="1">
            <a:spLocks noGrp="1"/>
          </p:cNvSpPr>
          <p:nvPr>
            <p:ph type="sldNum" idx="10"/>
          </p:nvPr>
        </p:nvSpPr>
        <p:spPr>
          <a:prstGeom prst="rect">
            <a:avLst/>
          </a:prstGeom>
        </p:spPr>
        <p:txBody>
          <a:bodyPr lIns="91425" tIns="91425" rIns="91425" bIns="91425" anchor="ctr" anchorCtr="0">
            <a:noAutofit/>
          </a:bodyPr>
          <a:lstStyle/>
          <a:p>
            <a:pPr lvl="0">
              <a:spcBef>
                <a:spcPts val="0"/>
              </a:spcBef>
              <a:buNone/>
            </a:pPr>
            <a:fld id="{00000000-1234-1234-1234-123412341234}" type="slidenum">
              <a:rPr lang="en"/>
              <a:t>25</a:t>
            </a:fld>
            <a:endParaRPr lang="en"/>
          </a:p>
        </p:txBody>
      </p:sp>
      <p:pic>
        <p:nvPicPr>
          <p:cNvPr id="300" name="Shape 300" descr="standards connection.JPG"/>
          <p:cNvPicPr preferRelativeResize="0"/>
          <p:nvPr/>
        </p:nvPicPr>
        <p:blipFill>
          <a:blip r:embed="rId3">
            <a:alphaModFix/>
          </a:blip>
          <a:stretch>
            <a:fillRect/>
          </a:stretch>
        </p:blipFill>
        <p:spPr>
          <a:xfrm>
            <a:off x="5209952" y="2381693"/>
            <a:ext cx="2934997" cy="1894629"/>
          </a:xfrm>
          <a:prstGeom prst="rect">
            <a:avLst/>
          </a:prstGeom>
          <a:noFill/>
          <a:ln w="19050" cap="flat" cmpd="sng">
            <a:solidFill>
              <a:srgbClr val="000000"/>
            </a:solidFill>
            <a:prstDash val="solid"/>
            <a:round/>
            <a:headEnd type="none" w="med" len="med"/>
            <a:tailEnd type="none" w="med" len="med"/>
          </a:ln>
        </p:spPr>
      </p:pic>
      <p:sp>
        <p:nvSpPr>
          <p:cNvPr id="301" name="Shape 301"/>
          <p:cNvSpPr txBox="1"/>
          <p:nvPr/>
        </p:nvSpPr>
        <p:spPr>
          <a:xfrm>
            <a:off x="5306980" y="4333832"/>
            <a:ext cx="2602800" cy="329100"/>
          </a:xfrm>
          <a:prstGeom prst="rect">
            <a:avLst/>
          </a:prstGeom>
          <a:noFill/>
          <a:ln>
            <a:noFill/>
          </a:ln>
        </p:spPr>
        <p:txBody>
          <a:bodyPr lIns="91425" tIns="91425" rIns="91425" bIns="91425" anchor="t" anchorCtr="0">
            <a:noAutofit/>
          </a:bodyPr>
          <a:lstStyle/>
          <a:p>
            <a:pPr lvl="0">
              <a:spcBef>
                <a:spcPts val="0"/>
              </a:spcBef>
              <a:buNone/>
            </a:pPr>
            <a:r>
              <a:rPr lang="en" sz="600" dirty="0">
                <a:highlight>
                  <a:srgbClr val="F1F1F1"/>
                </a:highlight>
              </a:rPr>
              <a:t>www.guardian.co.tt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Shape 306"/>
          <p:cNvSpPr txBox="1">
            <a:spLocks noGrp="1"/>
          </p:cNvSpPr>
          <p:nvPr>
            <p:ph type="title"/>
          </p:nvPr>
        </p:nvSpPr>
        <p:spPr>
          <a:prstGeom prst="rect">
            <a:avLst/>
          </a:prstGeom>
        </p:spPr>
        <p:txBody>
          <a:bodyPr lIns="91425" tIns="91425" rIns="91425" bIns="91425" anchor="t" anchorCtr="0">
            <a:noAutofit/>
          </a:bodyPr>
          <a:lstStyle/>
          <a:p>
            <a:pPr lvl="0" algn="ctr">
              <a:spcBef>
                <a:spcPts val="0"/>
              </a:spcBef>
              <a:buNone/>
            </a:pPr>
            <a:r>
              <a:rPr lang="en" sz="3200" b="1" dirty="0"/>
              <a:t>The Challenge</a:t>
            </a:r>
          </a:p>
        </p:txBody>
      </p:sp>
      <p:sp>
        <p:nvSpPr>
          <p:cNvPr id="307" name="Shape 307"/>
          <p:cNvSpPr txBox="1">
            <a:spLocks noGrp="1"/>
          </p:cNvSpPr>
          <p:nvPr>
            <p:ph type="body" idx="1"/>
          </p:nvPr>
        </p:nvSpPr>
        <p:spPr>
          <a:xfrm>
            <a:off x="311700" y="1097787"/>
            <a:ext cx="8520600" cy="3471000"/>
          </a:xfrm>
          <a:prstGeom prst="rect">
            <a:avLst/>
          </a:prstGeom>
        </p:spPr>
        <p:txBody>
          <a:bodyPr lIns="91425" tIns="91425" rIns="91425" bIns="91425" anchor="t" anchorCtr="0">
            <a:noAutofit/>
          </a:bodyPr>
          <a:lstStyle/>
          <a:p>
            <a:pPr lvl="0">
              <a:spcBef>
                <a:spcPts val="0"/>
              </a:spcBef>
              <a:buClr>
                <a:schemeClr val="dk1"/>
              </a:buClr>
              <a:buSzPct val="61111"/>
              <a:buFont typeface="Arial"/>
              <a:buNone/>
            </a:pPr>
            <a:r>
              <a:rPr lang="en" sz="1800" dirty="0">
                <a:solidFill>
                  <a:schemeClr val="dk1"/>
                </a:solidFill>
              </a:rPr>
              <a:t>Design and build a way to transport enough water to water the new community garden to ensure plant growth.</a:t>
            </a:r>
          </a:p>
        </p:txBody>
      </p:sp>
      <p:sp>
        <p:nvSpPr>
          <p:cNvPr id="308" name="Shape 308"/>
          <p:cNvSpPr txBox="1">
            <a:spLocks noGrp="1"/>
          </p:cNvSpPr>
          <p:nvPr>
            <p:ph type="sldNum" idx="10"/>
          </p:nvPr>
        </p:nvSpPr>
        <p:spPr>
          <a:prstGeom prst="rect">
            <a:avLst/>
          </a:prstGeom>
        </p:spPr>
        <p:txBody>
          <a:bodyPr lIns="91425" tIns="91425" rIns="91425" bIns="91425" anchor="ctr" anchorCtr="0">
            <a:noAutofit/>
          </a:bodyPr>
          <a:lstStyle/>
          <a:p>
            <a:pPr lvl="0">
              <a:spcBef>
                <a:spcPts val="0"/>
              </a:spcBef>
              <a:buNone/>
            </a:pPr>
            <a:fld id="{00000000-1234-1234-1234-123412341234}" type="slidenum">
              <a:rPr lang="en"/>
              <a:t>26</a:t>
            </a:fld>
            <a:endParaRPr lang="en"/>
          </a:p>
        </p:txBody>
      </p:sp>
      <p:pic>
        <p:nvPicPr>
          <p:cNvPr id="309" name="Shape 309" descr="IMAG0562_BURST002_COVER.jpg"/>
          <p:cNvPicPr preferRelativeResize="0"/>
          <p:nvPr/>
        </p:nvPicPr>
        <p:blipFill rotWithShape="1">
          <a:blip r:embed="rId3">
            <a:alphaModFix/>
          </a:blip>
          <a:srcRect r="13028" b="13073"/>
          <a:stretch/>
        </p:blipFill>
        <p:spPr>
          <a:xfrm>
            <a:off x="4309486" y="1598300"/>
            <a:ext cx="4024641" cy="2274626"/>
          </a:xfrm>
          <a:prstGeom prst="rect">
            <a:avLst/>
          </a:prstGeom>
          <a:noFill/>
          <a:ln w="19050" cap="flat" cmpd="sng">
            <a:solidFill>
              <a:srgbClr val="000000"/>
            </a:solidFill>
            <a:prstDash val="solid"/>
            <a:round/>
            <a:headEnd type="none" w="med" len="med"/>
            <a:tailEnd type="none" w="med" len="med"/>
          </a:ln>
        </p:spPr>
      </p:pic>
      <p:pic>
        <p:nvPicPr>
          <p:cNvPr id="310" name="Shape 310" descr="13230204_10209812066957852_4737622255264351659_n.jpg"/>
          <p:cNvPicPr preferRelativeResize="0"/>
          <p:nvPr/>
        </p:nvPicPr>
        <p:blipFill>
          <a:blip r:embed="rId4">
            <a:alphaModFix/>
          </a:blip>
          <a:stretch>
            <a:fillRect/>
          </a:stretch>
        </p:blipFill>
        <p:spPr>
          <a:xfrm>
            <a:off x="2858475" y="2342874"/>
            <a:ext cx="2096549" cy="2112167"/>
          </a:xfrm>
          <a:prstGeom prst="rect">
            <a:avLst/>
          </a:prstGeom>
          <a:noFill/>
          <a:ln w="19050" cap="flat" cmpd="sng">
            <a:solidFill>
              <a:srgbClr val="000000"/>
            </a:solidFill>
            <a:prstDash val="solid"/>
            <a:round/>
            <a:headEnd type="none" w="med" len="med"/>
            <a:tailEnd type="none" w="med" len="med"/>
          </a:ln>
        </p:spPr>
      </p:pic>
      <p:sp>
        <p:nvSpPr>
          <p:cNvPr id="311" name="Shape 311"/>
          <p:cNvSpPr txBox="1"/>
          <p:nvPr/>
        </p:nvSpPr>
        <p:spPr>
          <a:xfrm>
            <a:off x="392475" y="1839432"/>
            <a:ext cx="2466000" cy="2242771"/>
          </a:xfrm>
          <a:prstGeom prst="rect">
            <a:avLst/>
          </a:prstGeom>
          <a:noFill/>
          <a:ln>
            <a:noFill/>
          </a:ln>
        </p:spPr>
        <p:txBody>
          <a:bodyPr lIns="91425" tIns="91425" rIns="91425" bIns="91425" anchor="t" anchorCtr="0">
            <a:noAutofit/>
          </a:bodyPr>
          <a:lstStyle/>
          <a:p>
            <a:pPr lvl="0" algn="ctr" rtl="0">
              <a:spcBef>
                <a:spcPts val="0"/>
              </a:spcBef>
              <a:buNone/>
            </a:pPr>
            <a:r>
              <a:rPr lang="en" sz="1800" b="1" dirty="0"/>
              <a:t>Limitations:</a:t>
            </a:r>
          </a:p>
          <a:p>
            <a:pPr marL="457200" lvl="0" indent="-342900" rtl="0">
              <a:lnSpc>
                <a:spcPct val="115000"/>
              </a:lnSpc>
              <a:spcBef>
                <a:spcPts val="300"/>
              </a:spcBef>
              <a:spcAft>
                <a:spcPts val="300"/>
              </a:spcAft>
              <a:buClr>
                <a:schemeClr val="dk1"/>
              </a:buClr>
              <a:buSzPct val="100000"/>
              <a:buChar char="●"/>
            </a:pPr>
            <a:r>
              <a:rPr lang="en" sz="1800" dirty="0">
                <a:solidFill>
                  <a:schemeClr val="dk1"/>
                </a:solidFill>
              </a:rPr>
              <a:t>Time</a:t>
            </a:r>
          </a:p>
          <a:p>
            <a:pPr marL="457200" lvl="0" indent="-342900" rtl="0">
              <a:lnSpc>
                <a:spcPct val="115000"/>
              </a:lnSpc>
              <a:spcBef>
                <a:spcPts val="300"/>
              </a:spcBef>
              <a:spcAft>
                <a:spcPts val="300"/>
              </a:spcAft>
              <a:buClr>
                <a:schemeClr val="dk1"/>
              </a:buClr>
              <a:buSzPct val="100000"/>
              <a:buChar char="●"/>
            </a:pPr>
            <a:r>
              <a:rPr lang="en" sz="1800" dirty="0">
                <a:solidFill>
                  <a:schemeClr val="dk1"/>
                </a:solidFill>
              </a:rPr>
              <a:t>Cost</a:t>
            </a:r>
          </a:p>
          <a:p>
            <a:pPr marL="457200" lvl="0" indent="-342900" rtl="0">
              <a:lnSpc>
                <a:spcPct val="115000"/>
              </a:lnSpc>
              <a:spcBef>
                <a:spcPts val="300"/>
              </a:spcBef>
              <a:spcAft>
                <a:spcPts val="300"/>
              </a:spcAft>
              <a:buClr>
                <a:schemeClr val="dk1"/>
              </a:buClr>
              <a:buSzPct val="100000"/>
              <a:buChar char="●"/>
            </a:pPr>
            <a:r>
              <a:rPr lang="en" sz="1800" dirty="0">
                <a:solidFill>
                  <a:schemeClr val="dk1"/>
                </a:solidFill>
              </a:rPr>
              <a:t>Water sources </a:t>
            </a:r>
          </a:p>
          <a:p>
            <a:pPr marL="457200" lvl="0" indent="-342900" rtl="0">
              <a:lnSpc>
                <a:spcPct val="115000"/>
              </a:lnSpc>
              <a:spcBef>
                <a:spcPts val="300"/>
              </a:spcBef>
              <a:spcAft>
                <a:spcPts val="300"/>
              </a:spcAft>
              <a:buClr>
                <a:schemeClr val="dk1"/>
              </a:buClr>
              <a:buSzPct val="100000"/>
              <a:buChar char="●"/>
            </a:pPr>
            <a:r>
              <a:rPr lang="en" sz="1800" dirty="0">
                <a:solidFill>
                  <a:schemeClr val="dk1"/>
                </a:solidFill>
              </a:rPr>
              <a:t>Water amount</a:t>
            </a:r>
          </a:p>
          <a:p>
            <a:pPr lvl="0" rtl="0">
              <a:lnSpc>
                <a:spcPct val="115000"/>
              </a:lnSpc>
              <a:spcBef>
                <a:spcPts val="300"/>
              </a:spcBef>
              <a:spcAft>
                <a:spcPts val="300"/>
              </a:spcAft>
              <a:buNone/>
            </a:pPr>
            <a:endParaRPr sz="1200"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title"/>
          </p:nvPr>
        </p:nvSpPr>
        <p:spPr>
          <a:prstGeom prst="rect">
            <a:avLst/>
          </a:prstGeom>
        </p:spPr>
        <p:txBody>
          <a:bodyPr lIns="91425" tIns="91425" rIns="91425" bIns="91425" anchor="t" anchorCtr="0">
            <a:noAutofit/>
          </a:bodyPr>
          <a:lstStyle/>
          <a:p>
            <a:pPr lvl="0" algn="ctr" rtl="0">
              <a:spcBef>
                <a:spcPts val="0"/>
              </a:spcBef>
              <a:buNone/>
            </a:pPr>
            <a:r>
              <a:rPr lang="en" sz="3200" b="1" dirty="0"/>
              <a:t>Nancy Vossen’s Unit Progress</a:t>
            </a:r>
          </a:p>
        </p:txBody>
      </p:sp>
      <p:sp>
        <p:nvSpPr>
          <p:cNvPr id="317" name="Shape 317"/>
          <p:cNvSpPr txBox="1">
            <a:spLocks noGrp="1"/>
          </p:cNvSpPr>
          <p:nvPr>
            <p:ph type="body" idx="1"/>
          </p:nvPr>
        </p:nvSpPr>
        <p:spPr>
          <a:xfrm>
            <a:off x="336000" y="1215925"/>
            <a:ext cx="3811200" cy="3447300"/>
          </a:xfrm>
          <a:prstGeom prst="rect">
            <a:avLst/>
          </a:prstGeom>
        </p:spPr>
        <p:txBody>
          <a:bodyPr lIns="91425" tIns="91425" rIns="91425" bIns="91425" anchor="t" anchorCtr="0">
            <a:noAutofit/>
          </a:bodyPr>
          <a:lstStyle/>
          <a:p>
            <a:pPr lvl="0" rtl="0">
              <a:spcBef>
                <a:spcPts val="0"/>
              </a:spcBef>
              <a:buClr>
                <a:schemeClr val="dk1"/>
              </a:buClr>
              <a:buSzPct val="61111"/>
              <a:buFont typeface="Arial"/>
              <a:buNone/>
            </a:pPr>
            <a:r>
              <a:rPr lang="en" sz="1800" b="1" dirty="0">
                <a:solidFill>
                  <a:srgbClr val="000000"/>
                </a:solidFill>
              </a:rPr>
              <a:t>Topic:</a:t>
            </a:r>
            <a:r>
              <a:rPr lang="en" sz="1800" dirty="0">
                <a:solidFill>
                  <a:srgbClr val="000000"/>
                </a:solidFill>
              </a:rPr>
              <a:t>  Clean Water </a:t>
            </a:r>
            <a:endParaRPr lang="en" sz="1800" dirty="0" smtClean="0">
              <a:solidFill>
                <a:srgbClr val="000000"/>
              </a:solidFill>
            </a:endParaRPr>
          </a:p>
          <a:p>
            <a:pPr lvl="0" rtl="0">
              <a:spcBef>
                <a:spcPts val="0"/>
              </a:spcBef>
              <a:buClr>
                <a:schemeClr val="dk1"/>
              </a:buClr>
              <a:buSzPct val="61111"/>
              <a:buFont typeface="Arial"/>
              <a:buNone/>
            </a:pPr>
            <a:endParaRPr lang="en" sz="1800" dirty="0">
              <a:solidFill>
                <a:srgbClr val="000000"/>
              </a:solidFill>
            </a:endParaRPr>
          </a:p>
          <a:p>
            <a:pPr lvl="0">
              <a:spcBef>
                <a:spcPts val="0"/>
              </a:spcBef>
              <a:spcAft>
                <a:spcPts val="0"/>
              </a:spcAft>
              <a:buClr>
                <a:schemeClr val="dk1"/>
              </a:buClr>
              <a:buSzPct val="61111"/>
              <a:buFont typeface="Arial"/>
              <a:buNone/>
            </a:pPr>
            <a:r>
              <a:rPr lang="en" sz="1800" b="1" dirty="0">
                <a:solidFill>
                  <a:srgbClr val="000000"/>
                </a:solidFill>
              </a:rPr>
              <a:t>Essential Question</a:t>
            </a:r>
            <a:r>
              <a:rPr lang="en" sz="1800" dirty="0">
                <a:solidFill>
                  <a:srgbClr val="000000"/>
                </a:solidFill>
              </a:rPr>
              <a:t>: </a:t>
            </a:r>
          </a:p>
          <a:p>
            <a:pPr lvl="0" rtl="0">
              <a:spcBef>
                <a:spcPts val="0"/>
              </a:spcBef>
              <a:spcAft>
                <a:spcPts val="0"/>
              </a:spcAft>
              <a:buClr>
                <a:schemeClr val="dk1"/>
              </a:buClr>
              <a:buSzPct val="61111"/>
              <a:buFont typeface="Arial"/>
              <a:buNone/>
            </a:pPr>
            <a:r>
              <a:rPr lang="en" sz="1800" dirty="0">
                <a:solidFill>
                  <a:srgbClr val="000000"/>
                </a:solidFill>
              </a:rPr>
              <a:t>How can pollutants be removed from water? </a:t>
            </a:r>
          </a:p>
          <a:p>
            <a:pPr lvl="0" rtl="0">
              <a:spcBef>
                <a:spcPts val="0"/>
              </a:spcBef>
              <a:buClr>
                <a:schemeClr val="dk1"/>
              </a:buClr>
              <a:buSzPct val="61111"/>
              <a:buFont typeface="Arial"/>
              <a:buNone/>
            </a:pPr>
            <a:r>
              <a:rPr lang="en" dirty="0">
                <a:solidFill>
                  <a:srgbClr val="000000"/>
                </a:solidFill>
              </a:rPr>
              <a:t>                     </a:t>
            </a:r>
          </a:p>
        </p:txBody>
      </p:sp>
      <p:sp>
        <p:nvSpPr>
          <p:cNvPr id="318" name="Shape 318"/>
          <p:cNvSpPr txBox="1">
            <a:spLocks noGrp="1"/>
          </p:cNvSpPr>
          <p:nvPr>
            <p:ph type="sldNum" idx="10"/>
          </p:nvPr>
        </p:nvSpPr>
        <p:spPr>
          <a:prstGeom prst="rect">
            <a:avLst/>
          </a:prstGeom>
        </p:spPr>
        <p:txBody>
          <a:bodyPr lIns="91425" tIns="91425" rIns="91425" bIns="91425" anchor="ctr" anchorCtr="0">
            <a:noAutofit/>
          </a:bodyPr>
          <a:lstStyle/>
          <a:p>
            <a:pPr lvl="0" rtl="0">
              <a:spcBef>
                <a:spcPts val="0"/>
              </a:spcBef>
              <a:buNone/>
            </a:pPr>
            <a:fld id="{00000000-1234-1234-1234-123412341234}" type="slidenum">
              <a:rPr lang="en"/>
              <a:t>27</a:t>
            </a:fld>
            <a:endParaRPr lang="en"/>
          </a:p>
        </p:txBody>
      </p:sp>
      <p:sp>
        <p:nvSpPr>
          <p:cNvPr id="319" name="Shape 319"/>
          <p:cNvSpPr txBox="1"/>
          <p:nvPr/>
        </p:nvSpPr>
        <p:spPr>
          <a:xfrm>
            <a:off x="805925" y="4278600"/>
            <a:ext cx="2725800" cy="321000"/>
          </a:xfrm>
          <a:prstGeom prst="rect">
            <a:avLst/>
          </a:prstGeom>
          <a:noFill/>
          <a:ln>
            <a:noFill/>
          </a:ln>
        </p:spPr>
        <p:txBody>
          <a:bodyPr lIns="91425" tIns="91425" rIns="91425" bIns="91425" anchor="t" anchorCtr="0">
            <a:noAutofit/>
          </a:bodyPr>
          <a:lstStyle/>
          <a:p>
            <a:pPr lvl="0" rtl="0">
              <a:spcBef>
                <a:spcPts val="0"/>
              </a:spcBef>
              <a:buNone/>
            </a:pPr>
            <a:endParaRPr sz="600"/>
          </a:p>
        </p:txBody>
      </p:sp>
      <p:sp>
        <p:nvSpPr>
          <p:cNvPr id="320" name="Shape 320"/>
          <p:cNvSpPr txBox="1"/>
          <p:nvPr/>
        </p:nvSpPr>
        <p:spPr>
          <a:xfrm>
            <a:off x="6054250" y="4429300"/>
            <a:ext cx="1893600" cy="366900"/>
          </a:xfrm>
          <a:prstGeom prst="rect">
            <a:avLst/>
          </a:prstGeom>
          <a:noFill/>
          <a:ln>
            <a:noFill/>
          </a:ln>
        </p:spPr>
        <p:txBody>
          <a:bodyPr lIns="91425" tIns="91425" rIns="91425" bIns="91425" anchor="t" anchorCtr="0">
            <a:noAutofit/>
          </a:bodyPr>
          <a:lstStyle/>
          <a:p>
            <a:pPr lvl="0" rtl="0">
              <a:spcBef>
                <a:spcPts val="0"/>
              </a:spcBef>
              <a:buNone/>
            </a:pPr>
            <a:endParaRPr sz="600"/>
          </a:p>
        </p:txBody>
      </p:sp>
      <p:sp>
        <p:nvSpPr>
          <p:cNvPr id="321" name="Shape 321"/>
          <p:cNvSpPr txBox="1"/>
          <p:nvPr/>
        </p:nvSpPr>
        <p:spPr>
          <a:xfrm>
            <a:off x="3977175" y="3983800"/>
            <a:ext cx="2313000" cy="445500"/>
          </a:xfrm>
          <a:prstGeom prst="rect">
            <a:avLst/>
          </a:prstGeom>
          <a:noFill/>
          <a:ln>
            <a:noFill/>
          </a:ln>
        </p:spPr>
        <p:txBody>
          <a:bodyPr lIns="91425" tIns="91425" rIns="91425" bIns="91425" anchor="t" anchorCtr="0">
            <a:noAutofit/>
          </a:bodyPr>
          <a:lstStyle/>
          <a:p>
            <a:pPr lvl="0">
              <a:spcBef>
                <a:spcPts val="0"/>
              </a:spcBef>
              <a:buNone/>
            </a:pPr>
            <a:endParaRPr/>
          </a:p>
        </p:txBody>
      </p:sp>
      <p:sp>
        <p:nvSpPr>
          <p:cNvPr id="322" name="Shape 322"/>
          <p:cNvSpPr txBox="1"/>
          <p:nvPr/>
        </p:nvSpPr>
        <p:spPr>
          <a:xfrm>
            <a:off x="4981600" y="4147625"/>
            <a:ext cx="1855800" cy="298800"/>
          </a:xfrm>
          <a:prstGeom prst="rect">
            <a:avLst/>
          </a:prstGeom>
          <a:noFill/>
          <a:ln>
            <a:noFill/>
          </a:ln>
        </p:spPr>
        <p:txBody>
          <a:bodyPr lIns="91425" tIns="91425" rIns="91425" bIns="91425" anchor="t" anchorCtr="0">
            <a:noAutofit/>
          </a:bodyPr>
          <a:lstStyle/>
          <a:p>
            <a:pPr lvl="0">
              <a:spcBef>
                <a:spcPts val="0"/>
              </a:spcBef>
              <a:buNone/>
            </a:pPr>
            <a:r>
              <a:rPr lang="en" sz="1000">
                <a:highlight>
                  <a:srgbClr val="F1F1F1"/>
                </a:highlight>
              </a:rPr>
              <a:t>www.fiboni.com</a:t>
            </a:r>
          </a:p>
        </p:txBody>
      </p:sp>
      <p:pic>
        <p:nvPicPr>
          <p:cNvPr id="323" name="Shape 323" descr="presentation.JPG"/>
          <p:cNvPicPr preferRelativeResize="0"/>
          <p:nvPr/>
        </p:nvPicPr>
        <p:blipFill>
          <a:blip r:embed="rId3">
            <a:alphaModFix/>
          </a:blip>
          <a:stretch>
            <a:fillRect/>
          </a:stretch>
        </p:blipFill>
        <p:spPr>
          <a:xfrm>
            <a:off x="3865101" y="1569926"/>
            <a:ext cx="3906199" cy="2577700"/>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Shape 328"/>
          <p:cNvSpPr txBox="1">
            <a:spLocks noGrp="1"/>
          </p:cNvSpPr>
          <p:nvPr>
            <p:ph type="title"/>
          </p:nvPr>
        </p:nvSpPr>
        <p:spPr>
          <a:xfrm>
            <a:off x="170121" y="445025"/>
            <a:ext cx="8851643" cy="572700"/>
          </a:xfrm>
          <a:prstGeom prst="rect">
            <a:avLst/>
          </a:prstGeom>
        </p:spPr>
        <p:txBody>
          <a:bodyPr lIns="91425" tIns="91425" rIns="91425" bIns="91425" anchor="t" anchorCtr="0">
            <a:noAutofit/>
          </a:bodyPr>
          <a:lstStyle/>
          <a:p>
            <a:pPr lvl="0" rtl="0">
              <a:spcBef>
                <a:spcPts val="0"/>
              </a:spcBef>
              <a:buNone/>
            </a:pPr>
            <a:r>
              <a:rPr lang="en" sz="3200" b="1" dirty="0" smtClean="0"/>
              <a:t>Nancy: Standards </a:t>
            </a:r>
            <a:r>
              <a:rPr lang="en" sz="3200" b="1" dirty="0"/>
              <a:t>and Research Connection</a:t>
            </a:r>
          </a:p>
        </p:txBody>
      </p:sp>
      <p:sp>
        <p:nvSpPr>
          <p:cNvPr id="329" name="Shape 329"/>
          <p:cNvSpPr txBox="1">
            <a:spLocks noGrp="1"/>
          </p:cNvSpPr>
          <p:nvPr>
            <p:ph type="body" idx="1"/>
          </p:nvPr>
        </p:nvSpPr>
        <p:spPr>
          <a:prstGeom prst="rect">
            <a:avLst/>
          </a:prstGeom>
        </p:spPr>
        <p:txBody>
          <a:bodyPr lIns="91425" tIns="91425" rIns="91425" bIns="91425" anchor="t" anchorCtr="0">
            <a:noAutofit/>
          </a:bodyPr>
          <a:lstStyle/>
          <a:p>
            <a:pPr marL="514350" indent="-285750">
              <a:buClr>
                <a:srgbClr val="000000"/>
              </a:buClr>
            </a:pPr>
            <a:r>
              <a:rPr lang="en" sz="1800" dirty="0" smtClean="0">
                <a:solidFill>
                  <a:srgbClr val="000000"/>
                </a:solidFill>
              </a:rPr>
              <a:t>Interdependence </a:t>
            </a:r>
            <a:r>
              <a:rPr lang="en" sz="1800" dirty="0">
                <a:solidFill>
                  <a:srgbClr val="000000"/>
                </a:solidFill>
              </a:rPr>
              <a:t>of living organisms</a:t>
            </a:r>
          </a:p>
          <a:p>
            <a:pPr marL="514350" indent="-285750">
              <a:buClr>
                <a:srgbClr val="000000"/>
              </a:buClr>
            </a:pPr>
            <a:r>
              <a:rPr lang="en" sz="1800" dirty="0" smtClean="0">
                <a:solidFill>
                  <a:srgbClr val="000000"/>
                </a:solidFill>
              </a:rPr>
              <a:t>Clean </a:t>
            </a:r>
            <a:r>
              <a:rPr lang="en" sz="1800" dirty="0">
                <a:solidFill>
                  <a:srgbClr val="000000"/>
                </a:solidFill>
              </a:rPr>
              <a:t>water is vital to the survival of all living things</a:t>
            </a:r>
          </a:p>
          <a:p>
            <a:pPr lvl="0" rtl="0">
              <a:spcBef>
                <a:spcPts val="0"/>
              </a:spcBef>
              <a:buNone/>
            </a:pPr>
            <a:endParaRPr dirty="0"/>
          </a:p>
          <a:p>
            <a:pPr lvl="0">
              <a:spcBef>
                <a:spcPts val="0"/>
              </a:spcBef>
              <a:buNone/>
            </a:pPr>
            <a:endParaRPr dirty="0"/>
          </a:p>
          <a:p>
            <a:pPr lvl="0">
              <a:spcBef>
                <a:spcPts val="0"/>
              </a:spcBef>
              <a:buNone/>
            </a:pPr>
            <a:endParaRPr dirty="0"/>
          </a:p>
          <a:p>
            <a:pPr lvl="0" rtl="0">
              <a:spcBef>
                <a:spcPts val="0"/>
              </a:spcBef>
              <a:buNone/>
            </a:pPr>
            <a:endParaRPr dirty="0"/>
          </a:p>
        </p:txBody>
      </p:sp>
      <p:sp>
        <p:nvSpPr>
          <p:cNvPr id="330" name="Shape 330"/>
          <p:cNvSpPr txBox="1">
            <a:spLocks noGrp="1"/>
          </p:cNvSpPr>
          <p:nvPr>
            <p:ph type="sldNum" idx="10"/>
          </p:nvPr>
        </p:nvSpPr>
        <p:spPr>
          <a:prstGeom prst="rect">
            <a:avLst/>
          </a:prstGeom>
        </p:spPr>
        <p:txBody>
          <a:bodyPr lIns="91425" tIns="91425" rIns="91425" bIns="91425" anchor="ctr" anchorCtr="0">
            <a:noAutofit/>
          </a:bodyPr>
          <a:lstStyle/>
          <a:p>
            <a:pPr lvl="0" rtl="0">
              <a:spcBef>
                <a:spcPts val="0"/>
              </a:spcBef>
              <a:buNone/>
            </a:pPr>
            <a:fld id="{00000000-1234-1234-1234-123412341234}" type="slidenum">
              <a:rPr lang="en"/>
              <a:t>28</a:t>
            </a:fld>
            <a:endParaRPr lang="en"/>
          </a:p>
        </p:txBody>
      </p:sp>
      <p:pic>
        <p:nvPicPr>
          <p:cNvPr id="331" name="Shape 331"/>
          <p:cNvPicPr preferRelativeResize="0"/>
          <p:nvPr/>
        </p:nvPicPr>
        <p:blipFill>
          <a:blip r:embed="rId3">
            <a:alphaModFix/>
          </a:blip>
          <a:stretch>
            <a:fillRect/>
          </a:stretch>
        </p:blipFill>
        <p:spPr>
          <a:xfrm>
            <a:off x="2445489" y="1876819"/>
            <a:ext cx="3925419" cy="2205206"/>
          </a:xfrm>
          <a:prstGeom prst="rect">
            <a:avLst/>
          </a:prstGeom>
          <a:noFill/>
          <a:ln>
            <a:noFill/>
          </a:ln>
        </p:spPr>
      </p:pic>
      <p:sp>
        <p:nvSpPr>
          <p:cNvPr id="332" name="Shape 332"/>
          <p:cNvSpPr txBox="1"/>
          <p:nvPr/>
        </p:nvSpPr>
        <p:spPr>
          <a:xfrm>
            <a:off x="3068250" y="4082025"/>
            <a:ext cx="3007500" cy="3474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Clr>
                <a:schemeClr val="dk1"/>
              </a:buClr>
              <a:buSzPct val="137500"/>
              <a:buFont typeface="Arial"/>
              <a:buNone/>
            </a:pPr>
            <a:r>
              <a:rPr lang="en" sz="800">
                <a:solidFill>
                  <a:schemeClr val="dk1"/>
                </a:solidFill>
              </a:rPr>
              <a:t>http://blogs.rj.org/rac/files/2013/10/clean-water-act.jpg</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Shape 337"/>
          <p:cNvSpPr txBox="1">
            <a:spLocks noGrp="1"/>
          </p:cNvSpPr>
          <p:nvPr>
            <p:ph type="title"/>
          </p:nvPr>
        </p:nvSpPr>
        <p:spPr>
          <a:prstGeom prst="rect">
            <a:avLst/>
          </a:prstGeom>
        </p:spPr>
        <p:txBody>
          <a:bodyPr lIns="91425" tIns="91425" rIns="91425" bIns="91425" anchor="t" anchorCtr="0">
            <a:noAutofit/>
          </a:bodyPr>
          <a:lstStyle/>
          <a:p>
            <a:pPr lvl="0" rtl="0">
              <a:spcBef>
                <a:spcPts val="0"/>
              </a:spcBef>
              <a:buNone/>
            </a:pPr>
            <a:r>
              <a:rPr lang="en" sz="3200" dirty="0"/>
              <a:t>Nancy:  The Challenge</a:t>
            </a:r>
          </a:p>
        </p:txBody>
      </p:sp>
      <p:sp>
        <p:nvSpPr>
          <p:cNvPr id="338" name="Shape 338"/>
          <p:cNvSpPr txBox="1">
            <a:spLocks noGrp="1"/>
          </p:cNvSpPr>
          <p:nvPr>
            <p:ph type="body" idx="1"/>
          </p:nvPr>
        </p:nvSpPr>
        <p:spPr>
          <a:xfrm>
            <a:off x="278925" y="1132275"/>
            <a:ext cx="8520600" cy="3416400"/>
          </a:xfrm>
          <a:prstGeom prst="rect">
            <a:avLst/>
          </a:prstGeom>
        </p:spPr>
        <p:txBody>
          <a:bodyPr lIns="91425" tIns="91425" rIns="91425" bIns="91425" anchor="t" anchorCtr="0">
            <a:noAutofit/>
          </a:bodyPr>
          <a:lstStyle/>
          <a:p>
            <a:pPr lvl="0" rtl="0">
              <a:spcBef>
                <a:spcPts val="0"/>
              </a:spcBef>
              <a:buClr>
                <a:schemeClr val="dk1"/>
              </a:buClr>
              <a:buSzPct val="61111"/>
              <a:buFont typeface="Arial"/>
              <a:buNone/>
            </a:pPr>
            <a:r>
              <a:rPr lang="en" sz="1800" b="1" dirty="0">
                <a:solidFill>
                  <a:schemeClr val="dk1"/>
                </a:solidFill>
              </a:rPr>
              <a:t>Challenge: </a:t>
            </a:r>
            <a:r>
              <a:rPr lang="en" sz="1800" dirty="0">
                <a:solidFill>
                  <a:schemeClr val="dk1"/>
                </a:solidFill>
              </a:rPr>
              <a:t> Design a Water Filtration System that can used to filter enough drinking water for one day.  (2000ml</a:t>
            </a:r>
            <a:r>
              <a:rPr lang="en" sz="1800" dirty="0" smtClean="0">
                <a:solidFill>
                  <a:schemeClr val="dk1"/>
                </a:solidFill>
              </a:rPr>
              <a:t>)</a:t>
            </a:r>
          </a:p>
          <a:p>
            <a:pPr lvl="0" rtl="0">
              <a:spcBef>
                <a:spcPts val="0"/>
              </a:spcBef>
              <a:buClr>
                <a:schemeClr val="dk1"/>
              </a:buClr>
              <a:buSzPct val="61111"/>
              <a:buFont typeface="Arial"/>
              <a:buNone/>
            </a:pPr>
            <a:endParaRPr lang="en" sz="1800" dirty="0">
              <a:solidFill>
                <a:schemeClr val="dk1"/>
              </a:solidFill>
            </a:endParaRPr>
          </a:p>
          <a:p>
            <a:pPr lvl="0">
              <a:spcBef>
                <a:spcPts val="0"/>
              </a:spcBef>
              <a:buNone/>
            </a:pPr>
            <a:r>
              <a:rPr lang="en" sz="1800" b="1" dirty="0">
                <a:solidFill>
                  <a:srgbClr val="000000"/>
                </a:solidFill>
              </a:rPr>
              <a:t>Limitations:</a:t>
            </a:r>
          </a:p>
          <a:p>
            <a:pPr marL="457200" lvl="0" indent="-228600" rtl="0">
              <a:spcBef>
                <a:spcPts val="0"/>
              </a:spcBef>
              <a:buClr>
                <a:srgbClr val="000000"/>
              </a:buClr>
            </a:pPr>
            <a:r>
              <a:rPr lang="en" sz="1800" dirty="0">
                <a:solidFill>
                  <a:srgbClr val="000000"/>
                </a:solidFill>
              </a:rPr>
              <a:t>Use only household products</a:t>
            </a:r>
          </a:p>
          <a:p>
            <a:pPr marL="457200" lvl="0" indent="-228600" rtl="0">
              <a:spcBef>
                <a:spcPts val="0"/>
              </a:spcBef>
              <a:buClr>
                <a:srgbClr val="000000"/>
              </a:buClr>
            </a:pPr>
            <a:r>
              <a:rPr lang="en" sz="1800" dirty="0">
                <a:solidFill>
                  <a:srgbClr val="000000"/>
                </a:solidFill>
              </a:rPr>
              <a:t>Completed in 2 class periods</a:t>
            </a:r>
          </a:p>
          <a:p>
            <a:pPr lvl="0" rtl="0">
              <a:spcBef>
                <a:spcPts val="0"/>
              </a:spcBef>
              <a:buNone/>
            </a:pPr>
            <a:endParaRPr sz="1800" dirty="0">
              <a:solidFill>
                <a:srgbClr val="000000"/>
              </a:solidFill>
            </a:endParaRPr>
          </a:p>
        </p:txBody>
      </p:sp>
      <p:sp>
        <p:nvSpPr>
          <p:cNvPr id="339" name="Shape 339"/>
          <p:cNvSpPr txBox="1">
            <a:spLocks noGrp="1"/>
          </p:cNvSpPr>
          <p:nvPr>
            <p:ph type="sldNum" idx="10"/>
          </p:nvPr>
        </p:nvSpPr>
        <p:spPr>
          <a:prstGeom prst="rect">
            <a:avLst/>
          </a:prstGeom>
        </p:spPr>
        <p:txBody>
          <a:bodyPr lIns="91425" tIns="91425" rIns="91425" bIns="91425" anchor="ctr" anchorCtr="0">
            <a:noAutofit/>
          </a:bodyPr>
          <a:lstStyle/>
          <a:p>
            <a:pPr lvl="0" rtl="0">
              <a:spcBef>
                <a:spcPts val="0"/>
              </a:spcBef>
              <a:buNone/>
            </a:pPr>
            <a:fld id="{00000000-1234-1234-1234-123412341234}" type="slidenum">
              <a:rPr lang="en"/>
              <a:t>29</a:t>
            </a:fld>
            <a:endParaRPr lang="en"/>
          </a:p>
        </p:txBody>
      </p:sp>
      <p:sp>
        <p:nvSpPr>
          <p:cNvPr id="340" name="Shape 340"/>
          <p:cNvSpPr txBox="1"/>
          <p:nvPr/>
        </p:nvSpPr>
        <p:spPr>
          <a:xfrm>
            <a:off x="4870925" y="4356700"/>
            <a:ext cx="2686500" cy="306600"/>
          </a:xfrm>
          <a:prstGeom prst="rect">
            <a:avLst/>
          </a:prstGeom>
          <a:noFill/>
          <a:ln>
            <a:noFill/>
          </a:ln>
        </p:spPr>
        <p:txBody>
          <a:bodyPr lIns="91425" tIns="91425" rIns="91425" bIns="91425" anchor="t" anchorCtr="0">
            <a:noAutofit/>
          </a:bodyPr>
          <a:lstStyle/>
          <a:p>
            <a:pPr lvl="0" rtl="0">
              <a:spcBef>
                <a:spcPts val="0"/>
              </a:spcBef>
              <a:buNone/>
            </a:pPr>
            <a:r>
              <a:rPr lang="en" sz="1000">
                <a:highlight>
                  <a:srgbClr val="F1F1F1"/>
                </a:highlight>
              </a:rPr>
              <a:t>www.cleanwaternm.com</a:t>
            </a:r>
          </a:p>
        </p:txBody>
      </p:sp>
      <p:pic>
        <p:nvPicPr>
          <p:cNvPr id="341" name="Shape 341" descr="h2o.JPG"/>
          <p:cNvPicPr preferRelativeResize="0"/>
          <p:nvPr/>
        </p:nvPicPr>
        <p:blipFill>
          <a:blip r:embed="rId3">
            <a:alphaModFix/>
          </a:blip>
          <a:stretch>
            <a:fillRect/>
          </a:stretch>
        </p:blipFill>
        <p:spPr>
          <a:xfrm>
            <a:off x="4506950" y="1855024"/>
            <a:ext cx="3791600" cy="2501674"/>
          </a:xfrm>
          <a:prstGeom prst="rect">
            <a:avLst/>
          </a:prstGeom>
          <a:noFill/>
          <a:ln w="19050" cap="flat" cmpd="sng">
            <a:solidFill>
              <a:srgbClr val="000000"/>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Shape 76"/>
          <p:cNvSpPr txBox="1">
            <a:spLocks noGrp="1"/>
          </p:cNvSpPr>
          <p:nvPr>
            <p:ph type="title"/>
          </p:nvPr>
        </p:nvSpPr>
        <p:spPr>
          <a:prstGeom prst="rect">
            <a:avLst/>
          </a:prstGeom>
        </p:spPr>
        <p:txBody>
          <a:bodyPr lIns="91425" tIns="91425" rIns="91425" bIns="91425" anchor="t" anchorCtr="0">
            <a:noAutofit/>
          </a:bodyPr>
          <a:lstStyle/>
          <a:p>
            <a:pPr lvl="0" algn="ctr">
              <a:spcBef>
                <a:spcPts val="0"/>
              </a:spcBef>
              <a:buNone/>
            </a:pPr>
            <a:r>
              <a:rPr lang="en" sz="3200" b="1" dirty="0"/>
              <a:t>Table of Contents</a:t>
            </a:r>
          </a:p>
        </p:txBody>
      </p:sp>
      <p:sp>
        <p:nvSpPr>
          <p:cNvPr id="77" name="Shape 77"/>
          <p:cNvSpPr txBox="1">
            <a:spLocks noGrp="1"/>
          </p:cNvSpPr>
          <p:nvPr>
            <p:ph type="body" idx="1"/>
          </p:nvPr>
        </p:nvSpPr>
        <p:spPr>
          <a:xfrm>
            <a:off x="311700" y="905550"/>
            <a:ext cx="4783500" cy="3663300"/>
          </a:xfrm>
          <a:prstGeom prst="rect">
            <a:avLst/>
          </a:prstGeom>
        </p:spPr>
        <p:txBody>
          <a:bodyPr lIns="91425" tIns="91425" rIns="91425" bIns="91425" anchor="t" anchorCtr="0">
            <a:noAutofit/>
          </a:bodyPr>
          <a:lstStyle/>
          <a:p>
            <a:pPr marL="457200" lvl="0" indent="-381000">
              <a:spcBef>
                <a:spcPts val="0"/>
              </a:spcBef>
              <a:spcAft>
                <a:spcPts val="0"/>
              </a:spcAft>
              <a:buClr>
                <a:schemeClr val="dk1"/>
              </a:buClr>
              <a:buSzPct val="100000"/>
            </a:pPr>
            <a:r>
              <a:rPr lang="en" sz="1800" dirty="0">
                <a:solidFill>
                  <a:schemeClr val="dk1"/>
                </a:solidFill>
              </a:rPr>
              <a:t>Abstract / Introduction</a:t>
            </a:r>
          </a:p>
          <a:p>
            <a:pPr marL="457200" lvl="0" indent="-381000">
              <a:spcBef>
                <a:spcPts val="0"/>
              </a:spcBef>
              <a:spcAft>
                <a:spcPts val="0"/>
              </a:spcAft>
              <a:buClr>
                <a:schemeClr val="dk1"/>
              </a:buClr>
              <a:buSzPct val="100000"/>
            </a:pPr>
            <a:r>
              <a:rPr lang="en" sz="1800" dirty="0">
                <a:solidFill>
                  <a:schemeClr val="dk1"/>
                </a:solidFill>
              </a:rPr>
              <a:t>Background Literature Review</a:t>
            </a:r>
          </a:p>
          <a:p>
            <a:pPr marL="457200" lvl="0" indent="-381000" rtl="0">
              <a:spcBef>
                <a:spcPts val="0"/>
              </a:spcBef>
              <a:spcAft>
                <a:spcPts val="0"/>
              </a:spcAft>
              <a:buClr>
                <a:schemeClr val="dk1"/>
              </a:buClr>
              <a:buSzPct val="100000"/>
            </a:pPr>
            <a:r>
              <a:rPr lang="en" sz="1800" dirty="0">
                <a:solidFill>
                  <a:schemeClr val="dk1"/>
                </a:solidFill>
              </a:rPr>
              <a:t>Goals and Objectives</a:t>
            </a:r>
          </a:p>
          <a:p>
            <a:pPr marL="914400" lvl="1" indent="-342900">
              <a:spcBef>
                <a:spcPts val="0"/>
              </a:spcBef>
              <a:spcAft>
                <a:spcPts val="0"/>
              </a:spcAft>
              <a:buClr>
                <a:schemeClr val="dk1"/>
              </a:buClr>
              <a:buSzPct val="100000"/>
            </a:pPr>
            <a:r>
              <a:rPr lang="en" sz="1800" dirty="0">
                <a:solidFill>
                  <a:schemeClr val="dk1"/>
                </a:solidFill>
              </a:rPr>
              <a:t>Tasks to be Undertaken</a:t>
            </a:r>
          </a:p>
          <a:p>
            <a:pPr marL="914400" lvl="1" indent="-342900">
              <a:spcBef>
                <a:spcPts val="0"/>
              </a:spcBef>
              <a:spcAft>
                <a:spcPts val="0"/>
              </a:spcAft>
              <a:buClr>
                <a:schemeClr val="dk1"/>
              </a:buClr>
              <a:buSzPct val="100000"/>
            </a:pPr>
            <a:r>
              <a:rPr lang="en" sz="1800" dirty="0">
                <a:solidFill>
                  <a:schemeClr val="dk1"/>
                </a:solidFill>
              </a:rPr>
              <a:t>Timeline</a:t>
            </a:r>
          </a:p>
          <a:p>
            <a:pPr marL="457200" marR="0" lvl="0" indent="-381000" algn="l" rtl="0">
              <a:lnSpc>
                <a:spcPct val="115000"/>
              </a:lnSpc>
              <a:spcBef>
                <a:spcPts val="0"/>
              </a:spcBef>
              <a:spcAft>
                <a:spcPts val="0"/>
              </a:spcAft>
              <a:buClr>
                <a:schemeClr val="dk1"/>
              </a:buClr>
              <a:buSzPct val="100000"/>
            </a:pPr>
            <a:r>
              <a:rPr lang="en" sz="1800" dirty="0">
                <a:solidFill>
                  <a:schemeClr val="dk1"/>
                </a:solidFill>
              </a:rPr>
              <a:t>Research Training</a:t>
            </a:r>
          </a:p>
          <a:p>
            <a:pPr marL="457200" marR="0" lvl="0" indent="-381000" algn="l" rtl="0">
              <a:lnSpc>
                <a:spcPct val="115000"/>
              </a:lnSpc>
              <a:spcBef>
                <a:spcPts val="0"/>
              </a:spcBef>
              <a:spcAft>
                <a:spcPts val="0"/>
              </a:spcAft>
              <a:buClr>
                <a:schemeClr val="dk1"/>
              </a:buClr>
              <a:buSzPct val="100000"/>
            </a:pPr>
            <a:r>
              <a:rPr lang="en" sz="1800" dirty="0">
                <a:solidFill>
                  <a:schemeClr val="dk1"/>
                </a:solidFill>
              </a:rPr>
              <a:t>Progress Made</a:t>
            </a:r>
          </a:p>
          <a:p>
            <a:pPr marL="457200" marR="0" lvl="0" indent="-381000" algn="l" rtl="0">
              <a:lnSpc>
                <a:spcPct val="115000"/>
              </a:lnSpc>
              <a:spcBef>
                <a:spcPts val="0"/>
              </a:spcBef>
              <a:spcAft>
                <a:spcPts val="0"/>
              </a:spcAft>
              <a:buClr>
                <a:schemeClr val="dk1"/>
              </a:buClr>
              <a:buSzPct val="100000"/>
            </a:pPr>
            <a:r>
              <a:rPr lang="en" sz="1800" dirty="0">
                <a:solidFill>
                  <a:schemeClr val="dk1"/>
                </a:solidFill>
              </a:rPr>
              <a:t>Unit Progress</a:t>
            </a:r>
          </a:p>
          <a:p>
            <a:pPr marL="457200" lvl="0" indent="-381000">
              <a:spcBef>
                <a:spcPts val="0"/>
              </a:spcBef>
              <a:spcAft>
                <a:spcPts val="0"/>
              </a:spcAft>
              <a:buClr>
                <a:schemeClr val="dk1"/>
              </a:buClr>
              <a:buSzPct val="100000"/>
            </a:pPr>
            <a:r>
              <a:rPr lang="en" sz="1800" dirty="0">
                <a:solidFill>
                  <a:schemeClr val="dk1"/>
                </a:solidFill>
              </a:rPr>
              <a:t>References</a:t>
            </a:r>
          </a:p>
          <a:p>
            <a:pPr lvl="0">
              <a:spcBef>
                <a:spcPts val="0"/>
              </a:spcBef>
              <a:buNone/>
            </a:pPr>
            <a:endParaRPr dirty="0"/>
          </a:p>
        </p:txBody>
      </p:sp>
      <p:sp>
        <p:nvSpPr>
          <p:cNvPr id="79" name="Shape 79"/>
          <p:cNvSpPr txBox="1">
            <a:spLocks noGrp="1"/>
          </p:cNvSpPr>
          <p:nvPr>
            <p:ph type="sldNum" idx="10"/>
          </p:nvPr>
        </p:nvSpPr>
        <p:spPr>
          <a:prstGeom prst="rect">
            <a:avLst/>
          </a:prstGeom>
        </p:spPr>
        <p:txBody>
          <a:bodyPr lIns="91425" tIns="91425" rIns="91425" bIns="91425" anchor="ctr" anchorCtr="0">
            <a:noAutofit/>
          </a:bodyPr>
          <a:lstStyle/>
          <a:p>
            <a:pPr lvl="0">
              <a:spcBef>
                <a:spcPts val="0"/>
              </a:spcBef>
              <a:buNone/>
            </a:pPr>
            <a:fld id="{00000000-1234-1234-1234-123412341234}" type="slidenum">
              <a:rPr lang="en"/>
              <a:t>3</a:t>
            </a:fld>
            <a:endParaRPr lang="en"/>
          </a:p>
        </p:txBody>
      </p:sp>
      <p:pic>
        <p:nvPicPr>
          <p:cNvPr id="78" name="Shape 78" descr="IMG_1618.JPG"/>
          <p:cNvPicPr preferRelativeResize="0"/>
          <p:nvPr/>
        </p:nvPicPr>
        <p:blipFill>
          <a:blip r:embed="rId3">
            <a:alphaModFix/>
          </a:blip>
          <a:stretch>
            <a:fillRect/>
          </a:stretch>
        </p:blipFill>
        <p:spPr>
          <a:xfrm>
            <a:off x="5348746" y="1204675"/>
            <a:ext cx="2637175" cy="3516225"/>
          </a:xfrm>
          <a:prstGeom prst="rect">
            <a:avLst/>
          </a:prstGeom>
          <a:noFill/>
          <a:ln w="9525" cap="flat" cmpd="sng">
            <a:solidFill>
              <a:srgbClr val="000000"/>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Shape 346"/>
          <p:cNvSpPr txBox="1">
            <a:spLocks noGrp="1"/>
          </p:cNvSpPr>
          <p:nvPr>
            <p:ph type="title"/>
          </p:nvPr>
        </p:nvSpPr>
        <p:spPr>
          <a:prstGeom prst="rect">
            <a:avLst/>
          </a:prstGeom>
        </p:spPr>
        <p:txBody>
          <a:bodyPr lIns="91425" tIns="91425" rIns="91425" bIns="91425" anchor="t" anchorCtr="0">
            <a:noAutofit/>
          </a:bodyPr>
          <a:lstStyle/>
          <a:p>
            <a:pPr lvl="0" algn="ctr">
              <a:spcBef>
                <a:spcPts val="0"/>
              </a:spcBef>
              <a:buNone/>
            </a:pPr>
            <a:r>
              <a:rPr lang="en" sz="3200" b="1" dirty="0"/>
              <a:t>References</a:t>
            </a:r>
          </a:p>
        </p:txBody>
      </p:sp>
      <p:sp>
        <p:nvSpPr>
          <p:cNvPr id="347" name="Shape 347"/>
          <p:cNvSpPr txBox="1">
            <a:spLocks noGrp="1"/>
          </p:cNvSpPr>
          <p:nvPr>
            <p:ph type="body" idx="1"/>
          </p:nvPr>
        </p:nvSpPr>
        <p:spPr>
          <a:prstGeom prst="rect">
            <a:avLst/>
          </a:prstGeom>
        </p:spPr>
        <p:txBody>
          <a:bodyPr lIns="91425" tIns="91425" rIns="91425" bIns="91425" anchor="t" anchorCtr="0">
            <a:noAutofit/>
          </a:bodyPr>
          <a:lstStyle/>
          <a:p>
            <a:pPr marL="0" lvl="0" indent="-69850" rtl="0">
              <a:lnSpc>
                <a:spcPct val="100000"/>
              </a:lnSpc>
              <a:spcBef>
                <a:spcPts val="0"/>
              </a:spcBef>
              <a:spcAft>
                <a:spcPts val="1000"/>
              </a:spcAft>
              <a:buClr>
                <a:schemeClr val="dk1"/>
              </a:buClr>
              <a:buSzPct val="110000"/>
              <a:buFont typeface="Arial"/>
              <a:buNone/>
            </a:pPr>
            <a:r>
              <a:rPr lang="en" sz="1000" dirty="0">
                <a:solidFill>
                  <a:schemeClr val="dk1"/>
                </a:solidFill>
              </a:rPr>
              <a:t>Cantor, A. F. (2003). "Effect of chlorine on corrosion in drinking water systems." </a:t>
            </a:r>
            <a:r>
              <a:rPr lang="en" sz="1000" i="1" dirty="0">
                <a:solidFill>
                  <a:schemeClr val="dk1"/>
                </a:solidFill>
              </a:rPr>
              <a:t>Journal -     American Water Works Association, </a:t>
            </a:r>
            <a:r>
              <a:rPr lang="en" sz="1000" dirty="0">
                <a:solidFill>
                  <a:schemeClr val="dk1"/>
                </a:solidFill>
              </a:rPr>
              <a:t>95(5), 112; 112-122; 122</a:t>
            </a:r>
          </a:p>
          <a:p>
            <a:pPr marL="0" lvl="0" indent="-69850" rtl="0">
              <a:lnSpc>
                <a:spcPct val="100000"/>
              </a:lnSpc>
              <a:spcBef>
                <a:spcPts val="0"/>
              </a:spcBef>
              <a:spcAft>
                <a:spcPts val="1000"/>
              </a:spcAft>
              <a:buClr>
                <a:schemeClr val="dk1"/>
              </a:buClr>
              <a:buSzPct val="110000"/>
              <a:buFont typeface="Arial"/>
              <a:buNone/>
            </a:pPr>
            <a:r>
              <a:rPr lang="en" sz="1000" dirty="0">
                <a:solidFill>
                  <a:schemeClr val="dk1"/>
                </a:solidFill>
              </a:rPr>
              <a:t>Flemming, H., and Wingender, J. (2010). "The biofilm matrix." </a:t>
            </a:r>
            <a:r>
              <a:rPr lang="en" sz="1000" i="1" dirty="0">
                <a:solidFill>
                  <a:schemeClr val="dk1"/>
                </a:solidFill>
              </a:rPr>
              <a:t>Nature Reviews Microbiology, </a:t>
            </a:r>
            <a:r>
              <a:rPr lang="en" sz="1000" dirty="0">
                <a:solidFill>
                  <a:schemeClr val="dk1"/>
                </a:solidFill>
              </a:rPr>
              <a:t>8(9), 623-633. </a:t>
            </a:r>
          </a:p>
          <a:p>
            <a:pPr lvl="0">
              <a:lnSpc>
                <a:spcPct val="100000"/>
              </a:lnSpc>
              <a:spcBef>
                <a:spcPts val="0"/>
              </a:spcBef>
              <a:spcAft>
                <a:spcPts val="1000"/>
              </a:spcAft>
              <a:buNone/>
            </a:pPr>
            <a:r>
              <a:rPr lang="en" sz="1000" dirty="0">
                <a:solidFill>
                  <a:schemeClr val="dk1"/>
                </a:solidFill>
              </a:rPr>
              <a:t>Kostakioti, M., Kostakioti, M., Hadjifrangiskou, M., and Hultgren, S. (2004). "Bacterial Biofilms: Development, Dispersal, and Therapeutic Strategies in the Dawn of the Postantibiotic Era." </a:t>
            </a:r>
            <a:r>
              <a:rPr lang="en" sz="1000" i="1" dirty="0">
                <a:solidFill>
                  <a:schemeClr val="dk1"/>
                </a:solidFill>
              </a:rPr>
              <a:t>Cold Spring Harbor Perspectives in Medicine, </a:t>
            </a:r>
            <a:r>
              <a:rPr lang="en" sz="1000" dirty="0">
                <a:solidFill>
                  <a:schemeClr val="dk1"/>
                </a:solidFill>
              </a:rPr>
              <a:t>3(4), a010306; a010306-a010306; a010306. </a:t>
            </a:r>
          </a:p>
          <a:p>
            <a:pPr lvl="0">
              <a:lnSpc>
                <a:spcPct val="100000"/>
              </a:lnSpc>
              <a:spcBef>
                <a:spcPts val="0"/>
              </a:spcBef>
              <a:spcAft>
                <a:spcPts val="1000"/>
              </a:spcAft>
              <a:buNone/>
            </a:pPr>
            <a:r>
              <a:rPr lang="en" sz="1000" dirty="0">
                <a:solidFill>
                  <a:schemeClr val="dk1"/>
                </a:solidFill>
              </a:rPr>
              <a:t>Parandhaman, T., Das, A., Ramalingam, B., Samanta, D., Sastry, T. P., Mandal, A. B., and Das, S. K. (2015). "Antimicrobial behavior of biosynthesized silica–silver nanocomposite for water disinfection: A mechanistic perspective." </a:t>
            </a:r>
            <a:r>
              <a:rPr lang="en" sz="1000" i="1" dirty="0">
                <a:solidFill>
                  <a:schemeClr val="dk1"/>
                </a:solidFill>
              </a:rPr>
              <a:t>J.Hazard.Mater., </a:t>
            </a:r>
            <a:r>
              <a:rPr lang="en" sz="1000" dirty="0">
                <a:solidFill>
                  <a:schemeClr val="dk1"/>
                </a:solidFill>
              </a:rPr>
              <a:t>290 117-126. </a:t>
            </a:r>
          </a:p>
          <a:p>
            <a:pPr lvl="0">
              <a:lnSpc>
                <a:spcPct val="100000"/>
              </a:lnSpc>
              <a:spcBef>
                <a:spcPts val="0"/>
              </a:spcBef>
              <a:spcAft>
                <a:spcPts val="1000"/>
              </a:spcAft>
              <a:buClr>
                <a:schemeClr val="dk1"/>
              </a:buClr>
              <a:buSzPct val="110000"/>
              <a:buFont typeface="Arial"/>
              <a:buNone/>
            </a:pPr>
            <a:r>
              <a:rPr lang="en" sz="1000" dirty="0">
                <a:solidFill>
                  <a:schemeClr val="dk1"/>
                </a:solidFill>
              </a:rPr>
              <a:t>Percival, S. L., Walker, J. T., and Hunter, P. R. (2000). </a:t>
            </a:r>
            <a:r>
              <a:rPr lang="en" sz="1000" i="1" dirty="0">
                <a:solidFill>
                  <a:schemeClr val="dk1"/>
                </a:solidFill>
              </a:rPr>
              <a:t>Microbiological aspects of biofilms and drinking water. </a:t>
            </a:r>
            <a:r>
              <a:rPr lang="en" sz="1000" dirty="0">
                <a:solidFill>
                  <a:schemeClr val="dk1"/>
                </a:solidFill>
              </a:rPr>
              <a:t>CRC Press, Boca Raton.</a:t>
            </a:r>
          </a:p>
          <a:p>
            <a:pPr lvl="0">
              <a:lnSpc>
                <a:spcPct val="100000"/>
              </a:lnSpc>
              <a:spcBef>
                <a:spcPts val="0"/>
              </a:spcBef>
              <a:spcAft>
                <a:spcPts val="1000"/>
              </a:spcAft>
              <a:buClr>
                <a:schemeClr val="dk1"/>
              </a:buClr>
              <a:buSzPct val="110000"/>
              <a:buFont typeface="Arial"/>
              <a:buNone/>
            </a:pPr>
            <a:r>
              <a:rPr lang="en" sz="1000" dirty="0">
                <a:solidFill>
                  <a:schemeClr val="dk1"/>
                </a:solidFill>
              </a:rPr>
              <a:t>Renner, L. D., and Weibel, D. B. (2011). "Physicochemical regulation of biofilm formation." </a:t>
            </a:r>
            <a:r>
              <a:rPr lang="en" sz="1000" i="1" dirty="0">
                <a:solidFill>
                  <a:schemeClr val="dk1"/>
                </a:solidFill>
              </a:rPr>
              <a:t>MRS Bull, </a:t>
            </a:r>
            <a:r>
              <a:rPr lang="en" sz="1000" dirty="0">
                <a:solidFill>
                  <a:schemeClr val="dk1"/>
                </a:solidFill>
              </a:rPr>
              <a:t>36(5), 347-355. </a:t>
            </a:r>
          </a:p>
          <a:p>
            <a:pPr lvl="0">
              <a:lnSpc>
                <a:spcPct val="100000"/>
              </a:lnSpc>
              <a:spcBef>
                <a:spcPts val="0"/>
              </a:spcBef>
              <a:spcAft>
                <a:spcPts val="1000"/>
              </a:spcAft>
              <a:buClr>
                <a:schemeClr val="dk1"/>
              </a:buClr>
              <a:buSzPct val="110000"/>
              <a:buFont typeface="Arial"/>
              <a:buNone/>
            </a:pPr>
            <a:r>
              <a:rPr lang="en" sz="1000" dirty="0">
                <a:solidFill>
                  <a:schemeClr val="dk1"/>
                </a:solidFill>
              </a:rPr>
              <a:t>Thuptimdang, P., Limpiyakorn, T., McEvoy, J., Prüß, B. M., and Khan, E. (2015). "Effect of silver nanoparticles on Pseudomonas putida biofilms at different stages of maturity." </a:t>
            </a:r>
            <a:r>
              <a:rPr lang="en" sz="1000" i="1" dirty="0">
                <a:solidFill>
                  <a:schemeClr val="dk1"/>
                </a:solidFill>
              </a:rPr>
              <a:t>J.Hazard.Mater., </a:t>
            </a:r>
            <a:r>
              <a:rPr lang="en" sz="1000" dirty="0">
                <a:solidFill>
                  <a:schemeClr val="dk1"/>
                </a:solidFill>
              </a:rPr>
              <a:t>290 127-133. </a:t>
            </a:r>
          </a:p>
          <a:p>
            <a:pPr lvl="0">
              <a:lnSpc>
                <a:spcPct val="100000"/>
              </a:lnSpc>
              <a:spcBef>
                <a:spcPts val="0"/>
              </a:spcBef>
              <a:spcAft>
                <a:spcPts val="1000"/>
              </a:spcAft>
              <a:buClr>
                <a:schemeClr val="dk1"/>
              </a:buClr>
              <a:buSzPct val="110000"/>
              <a:buFont typeface="Arial"/>
              <a:buNone/>
            </a:pPr>
            <a:r>
              <a:rPr lang="en" sz="1000" dirty="0">
                <a:solidFill>
                  <a:schemeClr val="dk1"/>
                </a:solidFill>
              </a:rPr>
              <a:t>Zheng, M. (12). "Fate of free chlorine in drinking water during distribution in premise plumbing." </a:t>
            </a:r>
            <a:r>
              <a:rPr lang="en" sz="1000" i="1" dirty="0">
                <a:solidFill>
                  <a:schemeClr val="dk1"/>
                </a:solidFill>
              </a:rPr>
              <a:t>Ecotoxicology (London), </a:t>
            </a:r>
            <a:r>
              <a:rPr lang="en" sz="1000" dirty="0">
                <a:solidFill>
                  <a:schemeClr val="dk1"/>
                </a:solidFill>
              </a:rPr>
              <a:t>24(10), 2151; 2151-2155; 2155. </a:t>
            </a:r>
          </a:p>
          <a:p>
            <a:pPr lvl="0">
              <a:lnSpc>
                <a:spcPct val="100000"/>
              </a:lnSpc>
              <a:spcBef>
                <a:spcPts val="0"/>
              </a:spcBef>
              <a:spcAft>
                <a:spcPts val="1000"/>
              </a:spcAft>
              <a:buNone/>
            </a:pPr>
            <a:endParaRPr sz="1000" dirty="0">
              <a:solidFill>
                <a:schemeClr val="dk1"/>
              </a:solidFill>
            </a:endParaRPr>
          </a:p>
        </p:txBody>
      </p:sp>
      <p:sp>
        <p:nvSpPr>
          <p:cNvPr id="348" name="Shape 348"/>
          <p:cNvSpPr txBox="1">
            <a:spLocks noGrp="1"/>
          </p:cNvSpPr>
          <p:nvPr>
            <p:ph type="sldNum" idx="10"/>
          </p:nvPr>
        </p:nvSpPr>
        <p:spPr>
          <a:prstGeom prst="rect">
            <a:avLst/>
          </a:prstGeom>
        </p:spPr>
        <p:txBody>
          <a:bodyPr lIns="91425" tIns="91425" rIns="91425" bIns="91425" anchor="ctr" anchorCtr="0">
            <a:noAutofit/>
          </a:bodyPr>
          <a:lstStyle/>
          <a:p>
            <a:pPr lvl="0">
              <a:spcBef>
                <a:spcPts val="0"/>
              </a:spcBef>
              <a:buNone/>
            </a:pPr>
            <a:fld id="{00000000-1234-1234-1234-123412341234}" type="slidenum">
              <a:rPr lang="en"/>
              <a:t>30</a:t>
            </a:fld>
            <a:endParaRPr lang="en"/>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Shape 353"/>
          <p:cNvPicPr preferRelativeResize="0"/>
          <p:nvPr/>
        </p:nvPicPr>
        <p:blipFill>
          <a:blip r:embed="rId3">
            <a:alphaModFix/>
          </a:blip>
          <a:stretch>
            <a:fillRect/>
          </a:stretch>
        </p:blipFill>
        <p:spPr>
          <a:xfrm>
            <a:off x="3531447" y="664124"/>
            <a:ext cx="2081099" cy="2094950"/>
          </a:xfrm>
          <a:prstGeom prst="rect">
            <a:avLst/>
          </a:prstGeom>
          <a:noFill/>
          <a:ln>
            <a:noFill/>
          </a:ln>
        </p:spPr>
      </p:pic>
      <p:sp>
        <p:nvSpPr>
          <p:cNvPr id="354" name="Shape 354"/>
          <p:cNvSpPr txBox="1"/>
          <p:nvPr/>
        </p:nvSpPr>
        <p:spPr>
          <a:xfrm>
            <a:off x="1106696" y="2759074"/>
            <a:ext cx="6930600" cy="1768500"/>
          </a:xfrm>
          <a:prstGeom prst="rect">
            <a:avLst/>
          </a:prstGeom>
          <a:noFill/>
          <a:ln>
            <a:noFill/>
          </a:ln>
        </p:spPr>
        <p:txBody>
          <a:bodyPr lIns="91425" tIns="91425" rIns="91425" bIns="91425" anchor="ctr" anchorCtr="0">
            <a:noAutofit/>
          </a:bodyPr>
          <a:lstStyle/>
          <a:p>
            <a:pPr lvl="0" algn="ctr" rtl="0">
              <a:lnSpc>
                <a:spcPct val="120000"/>
              </a:lnSpc>
              <a:spcBef>
                <a:spcPts val="0"/>
              </a:spcBef>
              <a:buNone/>
            </a:pPr>
            <a:r>
              <a:rPr lang="en" sz="1200" b="1" dirty="0">
                <a:solidFill>
                  <a:schemeClr val="dk1"/>
                </a:solidFill>
              </a:rPr>
              <a:t>The RET program funded by the National Science Foundation, Grant ID# EEC-1404766  </a:t>
            </a:r>
          </a:p>
          <a:p>
            <a:pPr lvl="0" algn="ctr" rtl="0">
              <a:lnSpc>
                <a:spcPct val="120000"/>
              </a:lnSpc>
              <a:spcBef>
                <a:spcPts val="0"/>
              </a:spcBef>
              <a:buNone/>
            </a:pPr>
            <a:r>
              <a:rPr lang="en" sz="1200" b="1" dirty="0">
                <a:solidFill>
                  <a:schemeClr val="dk1"/>
                </a:solidFill>
              </a:rPr>
              <a:t> </a:t>
            </a:r>
          </a:p>
          <a:p>
            <a:pPr lvl="0" algn="ctr" rtl="0">
              <a:lnSpc>
                <a:spcPct val="120000"/>
              </a:lnSpc>
              <a:spcBef>
                <a:spcPts val="0"/>
              </a:spcBef>
              <a:buNone/>
            </a:pPr>
            <a:r>
              <a:rPr lang="en" sz="1200" b="1" dirty="0">
                <a:solidFill>
                  <a:schemeClr val="dk1"/>
                </a:solidFill>
              </a:rPr>
              <a:t>Project Faculty Mentor, Dr. George Sorial and Dr. Margaret J. Kupferle</a:t>
            </a:r>
          </a:p>
          <a:p>
            <a:pPr lvl="0" algn="ctr" rtl="0">
              <a:lnSpc>
                <a:spcPct val="120000"/>
              </a:lnSpc>
              <a:spcBef>
                <a:spcPts val="0"/>
              </a:spcBef>
              <a:buNone/>
            </a:pPr>
            <a:r>
              <a:rPr lang="en" sz="1200" b="1" dirty="0">
                <a:solidFill>
                  <a:schemeClr val="dk1"/>
                </a:solidFill>
              </a:rPr>
              <a:t>Graduate Research Assistant, Mr. Hengye Jing</a:t>
            </a:r>
          </a:p>
          <a:p>
            <a:pPr lvl="0" algn="ctr" rtl="0">
              <a:lnSpc>
                <a:spcPct val="120000"/>
              </a:lnSpc>
              <a:spcBef>
                <a:spcPts val="0"/>
              </a:spcBef>
              <a:buNone/>
            </a:pPr>
            <a:r>
              <a:rPr lang="en" sz="1200" b="1" dirty="0">
                <a:solidFill>
                  <a:schemeClr val="dk1"/>
                </a:solidFill>
              </a:rPr>
              <a:t>RET Project Director and Principal Investigator, Dr. Anant R. Kukreti</a:t>
            </a:r>
          </a:p>
          <a:p>
            <a:pPr lvl="0" algn="ctr" rtl="0">
              <a:lnSpc>
                <a:spcPct val="120000"/>
              </a:lnSpc>
              <a:spcBef>
                <a:spcPts val="0"/>
              </a:spcBef>
              <a:buNone/>
            </a:pPr>
            <a:r>
              <a:rPr lang="en" sz="1200" b="1" dirty="0">
                <a:solidFill>
                  <a:schemeClr val="dk1"/>
                </a:solidFill>
              </a:rPr>
              <a:t> Resource Person &amp; Grant Coordinator, Debbie Liberi</a:t>
            </a:r>
          </a:p>
          <a:p>
            <a:pPr lvl="0" algn="ctr" rtl="0">
              <a:lnSpc>
                <a:spcPct val="120000"/>
              </a:lnSpc>
              <a:spcBef>
                <a:spcPts val="0"/>
              </a:spcBef>
              <a:buNone/>
            </a:pPr>
            <a:r>
              <a:rPr lang="en" sz="1200" b="1" dirty="0">
                <a:solidFill>
                  <a:schemeClr val="dk1"/>
                </a:solidFill>
              </a:rPr>
              <a:t>RET Resource Teacher, David Macmorine</a:t>
            </a:r>
          </a:p>
        </p:txBody>
      </p:sp>
      <p:sp>
        <p:nvSpPr>
          <p:cNvPr id="355" name="Shape 355"/>
          <p:cNvSpPr txBox="1">
            <a:spLocks noGrp="1"/>
          </p:cNvSpPr>
          <p:nvPr>
            <p:ph type="sldNum" sz="quarter" idx="12"/>
          </p:nvPr>
        </p:nvSpPr>
        <p:spPr>
          <a:prstGeom prst="rect">
            <a:avLst/>
          </a:prstGeom>
        </p:spPr>
        <p:txBody>
          <a:bodyPr lIns="91425" tIns="91425" rIns="91425" bIns="91425" anchor="ctr" anchorCtr="0">
            <a:noAutofit/>
          </a:bodyPr>
          <a:lstStyle/>
          <a:p>
            <a:pPr lvl="0">
              <a:spcBef>
                <a:spcPts val="0"/>
              </a:spcBef>
              <a:buNone/>
            </a:pPr>
            <a:fld id="{00000000-1234-1234-1234-123412341234}" type="slidenum">
              <a:rPr lang="en"/>
              <a:t>31</a:t>
            </a:fld>
            <a:endParaRPr lang="en"/>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title"/>
          </p:nvPr>
        </p:nvSpPr>
        <p:spPr>
          <a:prstGeom prst="rect">
            <a:avLst/>
          </a:prstGeom>
        </p:spPr>
        <p:txBody>
          <a:bodyPr lIns="91425" tIns="91425" rIns="91425" bIns="91425" anchor="t" anchorCtr="0">
            <a:noAutofit/>
          </a:bodyPr>
          <a:lstStyle/>
          <a:p>
            <a:pPr lvl="0" algn="ctr">
              <a:spcBef>
                <a:spcPts val="0"/>
              </a:spcBef>
              <a:buNone/>
            </a:pPr>
            <a:r>
              <a:rPr lang="en" sz="3200" b="1" dirty="0"/>
              <a:t>Introduction / Abstract</a:t>
            </a:r>
          </a:p>
        </p:txBody>
      </p:sp>
      <p:sp>
        <p:nvSpPr>
          <p:cNvPr id="85" name="Shape 85"/>
          <p:cNvSpPr txBox="1">
            <a:spLocks noGrp="1"/>
          </p:cNvSpPr>
          <p:nvPr>
            <p:ph type="body" idx="1"/>
          </p:nvPr>
        </p:nvSpPr>
        <p:spPr>
          <a:prstGeom prst="rect">
            <a:avLst/>
          </a:prstGeom>
        </p:spPr>
        <p:txBody>
          <a:bodyPr lIns="91425" tIns="91425" rIns="91425" bIns="91425" anchor="t" anchorCtr="0">
            <a:noAutofit/>
          </a:bodyPr>
          <a:lstStyle/>
          <a:p>
            <a:pPr marL="457200" lvl="0" indent="-381000" rtl="0">
              <a:spcBef>
                <a:spcPts val="0"/>
              </a:spcBef>
              <a:spcAft>
                <a:spcPts val="0"/>
              </a:spcAft>
              <a:buClr>
                <a:schemeClr val="dk1"/>
              </a:buClr>
              <a:buSzPct val="100000"/>
            </a:pPr>
            <a:r>
              <a:rPr lang="en" sz="1800" dirty="0">
                <a:solidFill>
                  <a:schemeClr val="dk1"/>
                </a:solidFill>
              </a:rPr>
              <a:t>Biofilms; positives and negatives</a:t>
            </a:r>
          </a:p>
          <a:p>
            <a:pPr marL="457200" lvl="0" indent="-381000" rtl="0">
              <a:spcBef>
                <a:spcPts val="0"/>
              </a:spcBef>
              <a:spcAft>
                <a:spcPts val="0"/>
              </a:spcAft>
              <a:buClr>
                <a:schemeClr val="dk1"/>
              </a:buClr>
              <a:buSzPct val="100000"/>
            </a:pPr>
            <a:r>
              <a:rPr lang="en" sz="1800" dirty="0">
                <a:solidFill>
                  <a:schemeClr val="dk1"/>
                </a:solidFill>
              </a:rPr>
              <a:t>Biofilm in the water distribution system</a:t>
            </a:r>
          </a:p>
          <a:p>
            <a:pPr marL="914400" lvl="1" indent="-381000" rtl="0">
              <a:spcBef>
                <a:spcPts val="0"/>
              </a:spcBef>
              <a:spcAft>
                <a:spcPts val="0"/>
              </a:spcAft>
              <a:buClr>
                <a:schemeClr val="dk1"/>
              </a:buClr>
              <a:buSzPct val="100000"/>
            </a:pPr>
            <a:r>
              <a:rPr lang="en" sz="1800" dirty="0">
                <a:solidFill>
                  <a:schemeClr val="dk1"/>
                </a:solidFill>
              </a:rPr>
              <a:t>Public health risk</a:t>
            </a:r>
          </a:p>
          <a:p>
            <a:pPr marL="914400" lvl="1" indent="-381000" rtl="0">
              <a:spcBef>
                <a:spcPts val="0"/>
              </a:spcBef>
              <a:spcAft>
                <a:spcPts val="0"/>
              </a:spcAft>
              <a:buClr>
                <a:schemeClr val="dk1"/>
              </a:buClr>
              <a:buSzPct val="100000"/>
            </a:pPr>
            <a:r>
              <a:rPr lang="en" sz="1800" dirty="0">
                <a:solidFill>
                  <a:schemeClr val="dk1"/>
                </a:solidFill>
              </a:rPr>
              <a:t>Prevention</a:t>
            </a:r>
          </a:p>
          <a:p>
            <a:pPr marL="457200" lvl="0" indent="-381000" rtl="0">
              <a:spcBef>
                <a:spcPts val="0"/>
              </a:spcBef>
              <a:spcAft>
                <a:spcPts val="0"/>
              </a:spcAft>
              <a:buClr>
                <a:schemeClr val="dk1"/>
              </a:buClr>
              <a:buSzPct val="100000"/>
            </a:pPr>
            <a:r>
              <a:rPr lang="en" sz="1800" dirty="0">
                <a:solidFill>
                  <a:schemeClr val="dk1"/>
                </a:solidFill>
              </a:rPr>
              <a:t>Nanotechnology as method of prevention</a:t>
            </a:r>
          </a:p>
          <a:p>
            <a:pPr marL="457200" lvl="0" indent="-381000" rtl="0">
              <a:spcBef>
                <a:spcPts val="0"/>
              </a:spcBef>
              <a:spcAft>
                <a:spcPts val="0"/>
              </a:spcAft>
              <a:buClr>
                <a:schemeClr val="dk1"/>
              </a:buClr>
              <a:buSzPct val="100000"/>
            </a:pPr>
            <a:r>
              <a:rPr lang="en" sz="1800" dirty="0">
                <a:solidFill>
                  <a:schemeClr val="dk1"/>
                </a:solidFill>
              </a:rPr>
              <a:t>Investigate alternative pipe materials</a:t>
            </a:r>
          </a:p>
          <a:p>
            <a:pPr marL="914400" lvl="1" indent="-381000" rtl="0">
              <a:spcBef>
                <a:spcPts val="0"/>
              </a:spcBef>
              <a:spcAft>
                <a:spcPts val="0"/>
              </a:spcAft>
              <a:buClr>
                <a:schemeClr val="dk1"/>
              </a:buClr>
              <a:buSzPct val="100000"/>
            </a:pPr>
            <a:r>
              <a:rPr lang="en" sz="1800" dirty="0">
                <a:solidFill>
                  <a:schemeClr val="dk1"/>
                </a:solidFill>
              </a:rPr>
              <a:t>Carbon nanotubes and polymer nanocomposites</a:t>
            </a:r>
          </a:p>
          <a:p>
            <a:pPr marL="914400" lvl="1" indent="-381000" rtl="0">
              <a:spcBef>
                <a:spcPts val="0"/>
              </a:spcBef>
              <a:spcAft>
                <a:spcPts val="0"/>
              </a:spcAft>
              <a:buClr>
                <a:schemeClr val="dk1"/>
              </a:buClr>
              <a:buSzPct val="100000"/>
            </a:pPr>
            <a:r>
              <a:rPr lang="en" sz="1800" dirty="0">
                <a:solidFill>
                  <a:schemeClr val="dk1"/>
                </a:solidFill>
              </a:rPr>
              <a:t>Biofilm reactor and LSM</a:t>
            </a:r>
          </a:p>
          <a:p>
            <a:pPr lvl="0">
              <a:spcBef>
                <a:spcPts val="0"/>
              </a:spcBef>
              <a:spcAft>
                <a:spcPts val="0"/>
              </a:spcAft>
              <a:buNone/>
            </a:pPr>
            <a:endParaRPr sz="2400" dirty="0">
              <a:solidFill>
                <a:schemeClr val="dk1"/>
              </a:solidFill>
            </a:endParaRPr>
          </a:p>
          <a:p>
            <a:pPr lvl="0">
              <a:spcBef>
                <a:spcPts val="0"/>
              </a:spcBef>
              <a:spcAft>
                <a:spcPts val="0"/>
              </a:spcAft>
              <a:buClr>
                <a:schemeClr val="dk1"/>
              </a:buClr>
              <a:buSzPct val="47826"/>
              <a:buFont typeface="Arial"/>
              <a:buNone/>
            </a:pPr>
            <a:endParaRPr sz="2300" dirty="0">
              <a:solidFill>
                <a:schemeClr val="dk1"/>
              </a:solidFill>
            </a:endParaRPr>
          </a:p>
          <a:p>
            <a:pPr lvl="0">
              <a:spcBef>
                <a:spcPts val="0"/>
              </a:spcBef>
              <a:buNone/>
            </a:pPr>
            <a:endParaRPr dirty="0">
              <a:solidFill>
                <a:srgbClr val="000000"/>
              </a:solidFill>
            </a:endParaRPr>
          </a:p>
        </p:txBody>
      </p:sp>
      <p:sp>
        <p:nvSpPr>
          <p:cNvPr id="86" name="Shape 86"/>
          <p:cNvSpPr txBox="1">
            <a:spLocks noGrp="1"/>
          </p:cNvSpPr>
          <p:nvPr>
            <p:ph type="sldNum" idx="10"/>
          </p:nvPr>
        </p:nvSpPr>
        <p:spPr>
          <a:prstGeom prst="rect">
            <a:avLst/>
          </a:prstGeom>
        </p:spPr>
        <p:txBody>
          <a:bodyPr lIns="91425" tIns="91425" rIns="91425" bIns="91425" anchor="ctr" anchorCtr="0">
            <a:noAutofit/>
          </a:bodyPr>
          <a:lstStyle/>
          <a:p>
            <a:pPr lvl="0">
              <a:spcBef>
                <a:spcPts val="0"/>
              </a:spcBef>
              <a:buNone/>
            </a:pPr>
            <a:fld id="{00000000-1234-1234-1234-123412341234}" type="slidenum">
              <a:rPr lang="en"/>
              <a:t>4</a:t>
            </a:fld>
            <a:endParaRPr lang="en"/>
          </a:p>
        </p:txBody>
      </p:sp>
      <p:pic>
        <p:nvPicPr>
          <p:cNvPr id="87" name="Shape 87" descr="biofilm.JPG"/>
          <p:cNvPicPr preferRelativeResize="0"/>
          <p:nvPr/>
        </p:nvPicPr>
        <p:blipFill>
          <a:blip r:embed="rId3">
            <a:alphaModFix/>
          </a:blip>
          <a:stretch>
            <a:fillRect/>
          </a:stretch>
        </p:blipFill>
        <p:spPr>
          <a:xfrm>
            <a:off x="6588352" y="1092587"/>
            <a:ext cx="2028825" cy="2076450"/>
          </a:xfrm>
          <a:prstGeom prst="rect">
            <a:avLst/>
          </a:prstGeom>
          <a:noFill/>
          <a:ln>
            <a:noFill/>
          </a:ln>
        </p:spPr>
      </p:pic>
      <p:sp>
        <p:nvSpPr>
          <p:cNvPr id="88" name="Shape 88"/>
          <p:cNvSpPr txBox="1"/>
          <p:nvPr/>
        </p:nvSpPr>
        <p:spPr>
          <a:xfrm>
            <a:off x="6673526" y="2981782"/>
            <a:ext cx="2073600" cy="221700"/>
          </a:xfrm>
          <a:prstGeom prst="rect">
            <a:avLst/>
          </a:prstGeom>
          <a:noFill/>
          <a:ln>
            <a:noFill/>
          </a:ln>
        </p:spPr>
        <p:txBody>
          <a:bodyPr lIns="91425" tIns="91425" rIns="91425" bIns="91425" anchor="t" anchorCtr="0">
            <a:noAutofit/>
          </a:bodyPr>
          <a:lstStyle/>
          <a:p>
            <a:pPr lvl="0">
              <a:spcBef>
                <a:spcPts val="0"/>
              </a:spcBef>
              <a:buNone/>
            </a:pPr>
            <a:r>
              <a:rPr lang="en" sz="600" dirty="0"/>
              <a:t>Flemming and Wingender, 2010</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prstGeom prst="rect">
            <a:avLst/>
          </a:prstGeom>
        </p:spPr>
        <p:txBody>
          <a:bodyPr lIns="91425" tIns="91425" rIns="91425" bIns="91425" anchor="t" anchorCtr="0">
            <a:noAutofit/>
          </a:bodyPr>
          <a:lstStyle/>
          <a:p>
            <a:pPr lvl="0" algn="ctr">
              <a:spcBef>
                <a:spcPts val="0"/>
              </a:spcBef>
              <a:buClr>
                <a:schemeClr val="dk1"/>
              </a:buClr>
              <a:buSzPct val="39285"/>
              <a:buFont typeface="Arial"/>
              <a:buNone/>
            </a:pPr>
            <a:r>
              <a:rPr lang="en" sz="3200" b="1" dirty="0"/>
              <a:t>Background Literature Review </a:t>
            </a:r>
          </a:p>
          <a:p>
            <a:pPr lvl="0">
              <a:spcBef>
                <a:spcPts val="0"/>
              </a:spcBef>
              <a:buNone/>
            </a:pPr>
            <a:endParaRPr dirty="0"/>
          </a:p>
        </p:txBody>
      </p:sp>
      <p:sp>
        <p:nvSpPr>
          <p:cNvPr id="94" name="Shape 94"/>
          <p:cNvSpPr txBox="1">
            <a:spLocks noGrp="1"/>
          </p:cNvSpPr>
          <p:nvPr>
            <p:ph type="body" idx="1"/>
          </p:nvPr>
        </p:nvSpPr>
        <p:spPr>
          <a:xfrm>
            <a:off x="369875" y="1132275"/>
            <a:ext cx="4605600" cy="3297600"/>
          </a:xfrm>
          <a:prstGeom prst="rect">
            <a:avLst/>
          </a:prstGeom>
        </p:spPr>
        <p:txBody>
          <a:bodyPr lIns="91425" tIns="91425" rIns="91425" bIns="91425" anchor="t" anchorCtr="0">
            <a:noAutofit/>
          </a:bodyPr>
          <a:lstStyle/>
          <a:p>
            <a:pPr lvl="0">
              <a:spcBef>
                <a:spcPts val="0"/>
              </a:spcBef>
              <a:spcAft>
                <a:spcPts val="0"/>
              </a:spcAft>
              <a:buNone/>
            </a:pPr>
            <a:r>
              <a:rPr lang="en" sz="1600" b="1" u="sng" dirty="0">
                <a:solidFill>
                  <a:srgbClr val="000000"/>
                </a:solidFill>
              </a:rPr>
              <a:t>Biofilm</a:t>
            </a:r>
            <a:r>
              <a:rPr lang="en" sz="1600" dirty="0">
                <a:solidFill>
                  <a:srgbClr val="000000"/>
                </a:solidFill>
              </a:rPr>
              <a:t> </a:t>
            </a:r>
          </a:p>
          <a:p>
            <a:pPr marL="457200" lvl="0" indent="-228600" rtl="0">
              <a:spcBef>
                <a:spcPts val="0"/>
              </a:spcBef>
              <a:spcAft>
                <a:spcPts val="0"/>
              </a:spcAft>
              <a:buClr>
                <a:srgbClr val="000000"/>
              </a:buClr>
            </a:pPr>
            <a:r>
              <a:rPr lang="en" sz="1600" dirty="0">
                <a:solidFill>
                  <a:srgbClr val="000000"/>
                </a:solidFill>
              </a:rPr>
              <a:t>Grow naturally in nature</a:t>
            </a:r>
          </a:p>
          <a:p>
            <a:pPr marL="457200" lvl="0" indent="-228600" rtl="0">
              <a:spcBef>
                <a:spcPts val="0"/>
              </a:spcBef>
              <a:spcAft>
                <a:spcPts val="0"/>
              </a:spcAft>
              <a:buClr>
                <a:srgbClr val="000000"/>
              </a:buClr>
            </a:pPr>
            <a:r>
              <a:rPr lang="en" sz="1600" dirty="0">
                <a:solidFill>
                  <a:srgbClr val="000000"/>
                </a:solidFill>
              </a:rPr>
              <a:t>Bacteria clump and attach to surface </a:t>
            </a:r>
          </a:p>
          <a:p>
            <a:pPr marL="457200" lvl="0" indent="-228600" rtl="0">
              <a:spcBef>
                <a:spcPts val="0"/>
              </a:spcBef>
              <a:spcAft>
                <a:spcPts val="0"/>
              </a:spcAft>
              <a:buClr>
                <a:srgbClr val="000000"/>
              </a:buClr>
            </a:pPr>
            <a:r>
              <a:rPr lang="en" sz="1600" dirty="0">
                <a:solidFill>
                  <a:srgbClr val="000000"/>
                </a:solidFill>
              </a:rPr>
              <a:t>Embedded in an </a:t>
            </a:r>
            <a:r>
              <a:rPr lang="en" sz="1600" b="1" dirty="0">
                <a:solidFill>
                  <a:srgbClr val="000000"/>
                </a:solidFill>
              </a:rPr>
              <a:t>Extracellular Polymeric Substance (EPS)</a:t>
            </a:r>
          </a:p>
          <a:p>
            <a:pPr marL="914400" lvl="1" indent="-342900" rtl="0">
              <a:spcBef>
                <a:spcPts val="0"/>
              </a:spcBef>
              <a:spcAft>
                <a:spcPts val="0"/>
              </a:spcAft>
              <a:buClr>
                <a:schemeClr val="dk1"/>
              </a:buClr>
              <a:buSzPct val="100000"/>
            </a:pPr>
            <a:r>
              <a:rPr lang="en" sz="1600" dirty="0">
                <a:solidFill>
                  <a:schemeClr val="dk1"/>
                </a:solidFill>
              </a:rPr>
              <a:t>proteins, polysaccharides, nucleic acids, and lipids.</a:t>
            </a:r>
          </a:p>
          <a:p>
            <a:pPr marL="914400" lvl="1" indent="-342900" rtl="0">
              <a:spcBef>
                <a:spcPts val="0"/>
              </a:spcBef>
              <a:spcAft>
                <a:spcPts val="0"/>
              </a:spcAft>
              <a:buClr>
                <a:schemeClr val="dk1"/>
              </a:buClr>
              <a:buSzPct val="100000"/>
            </a:pPr>
            <a:r>
              <a:rPr lang="en" sz="1600" dirty="0">
                <a:solidFill>
                  <a:schemeClr val="dk1"/>
                </a:solidFill>
              </a:rPr>
              <a:t>Aids in adhesion-cohesion, provide nutrients, and stability</a:t>
            </a:r>
          </a:p>
          <a:p>
            <a:pPr lvl="0" rtl="0">
              <a:spcBef>
                <a:spcPts val="0"/>
              </a:spcBef>
              <a:spcAft>
                <a:spcPts val="0"/>
              </a:spcAft>
              <a:buNone/>
            </a:pPr>
            <a:endParaRPr sz="1600" dirty="0">
              <a:solidFill>
                <a:srgbClr val="000000"/>
              </a:solidFill>
            </a:endParaRPr>
          </a:p>
          <a:p>
            <a:pPr lvl="0" algn="ctr" rtl="0">
              <a:spcBef>
                <a:spcPts val="0"/>
              </a:spcBef>
              <a:buNone/>
            </a:pPr>
            <a:endParaRPr sz="1600" b="1" dirty="0">
              <a:solidFill>
                <a:schemeClr val="dk1"/>
              </a:solidFill>
            </a:endParaRPr>
          </a:p>
          <a:p>
            <a:pPr lvl="0">
              <a:spcBef>
                <a:spcPts val="0"/>
              </a:spcBef>
              <a:buNone/>
            </a:pPr>
            <a:endParaRPr sz="1600" dirty="0">
              <a:solidFill>
                <a:srgbClr val="000000"/>
              </a:solidFill>
            </a:endParaRPr>
          </a:p>
        </p:txBody>
      </p:sp>
      <p:sp>
        <p:nvSpPr>
          <p:cNvPr id="95" name="Shape 95"/>
          <p:cNvSpPr txBox="1">
            <a:spLocks noGrp="1"/>
          </p:cNvSpPr>
          <p:nvPr>
            <p:ph type="sldNum" idx="10"/>
          </p:nvPr>
        </p:nvSpPr>
        <p:spPr>
          <a:prstGeom prst="rect">
            <a:avLst/>
          </a:prstGeom>
        </p:spPr>
        <p:txBody>
          <a:bodyPr lIns="91425" tIns="91425" rIns="91425" bIns="91425" anchor="ctr" anchorCtr="0">
            <a:noAutofit/>
          </a:bodyPr>
          <a:lstStyle/>
          <a:p>
            <a:pPr lvl="0">
              <a:spcBef>
                <a:spcPts val="0"/>
              </a:spcBef>
              <a:buNone/>
            </a:pPr>
            <a:fld id="{00000000-1234-1234-1234-123412341234}" type="slidenum">
              <a:rPr lang="en"/>
              <a:t>5</a:t>
            </a:fld>
            <a:endParaRPr lang="en"/>
          </a:p>
        </p:txBody>
      </p:sp>
      <p:pic>
        <p:nvPicPr>
          <p:cNvPr id="96" name="Shape 96" descr="biofilm pipe.JPG"/>
          <p:cNvPicPr preferRelativeResize="0"/>
          <p:nvPr/>
        </p:nvPicPr>
        <p:blipFill rotWithShape="1">
          <a:blip r:embed="rId3">
            <a:alphaModFix/>
          </a:blip>
          <a:srcRect l="2767" r="2767"/>
          <a:stretch/>
        </p:blipFill>
        <p:spPr>
          <a:xfrm>
            <a:off x="6651650" y="1017725"/>
            <a:ext cx="1980875" cy="1581074"/>
          </a:xfrm>
          <a:prstGeom prst="rect">
            <a:avLst/>
          </a:prstGeom>
          <a:noFill/>
          <a:ln w="19050" cap="flat" cmpd="sng">
            <a:solidFill>
              <a:srgbClr val="000000"/>
            </a:solidFill>
            <a:prstDash val="solid"/>
            <a:round/>
            <a:headEnd type="none" w="med" len="med"/>
            <a:tailEnd type="none" w="med" len="med"/>
          </a:ln>
        </p:spPr>
      </p:pic>
      <p:sp>
        <p:nvSpPr>
          <p:cNvPr id="97" name="Shape 97"/>
          <p:cNvSpPr txBox="1"/>
          <p:nvPr/>
        </p:nvSpPr>
        <p:spPr>
          <a:xfrm>
            <a:off x="6743450" y="2598800"/>
            <a:ext cx="1281000" cy="296100"/>
          </a:xfrm>
          <a:prstGeom prst="rect">
            <a:avLst/>
          </a:prstGeom>
          <a:noFill/>
          <a:ln>
            <a:noFill/>
          </a:ln>
        </p:spPr>
        <p:txBody>
          <a:bodyPr lIns="91425" tIns="91425" rIns="91425" bIns="91425" anchor="t" anchorCtr="0">
            <a:noAutofit/>
          </a:bodyPr>
          <a:lstStyle/>
          <a:p>
            <a:pPr lvl="0">
              <a:spcBef>
                <a:spcPts val="0"/>
              </a:spcBef>
              <a:buNone/>
            </a:pPr>
            <a:r>
              <a:rPr lang="en" sz="600" u="sng">
                <a:highlight>
                  <a:srgbClr val="F1F1F1"/>
                </a:highlight>
                <a:hlinkClick r:id="rId4"/>
              </a:rPr>
              <a:t>www.biofilm.montana.edu</a:t>
            </a:r>
          </a:p>
        </p:txBody>
      </p:sp>
      <p:sp>
        <p:nvSpPr>
          <p:cNvPr id="98" name="Shape 98"/>
          <p:cNvSpPr txBox="1"/>
          <p:nvPr/>
        </p:nvSpPr>
        <p:spPr>
          <a:xfrm>
            <a:off x="6622346" y="4399775"/>
            <a:ext cx="1855800" cy="128700"/>
          </a:xfrm>
          <a:prstGeom prst="rect">
            <a:avLst/>
          </a:prstGeom>
          <a:noFill/>
          <a:ln>
            <a:noFill/>
          </a:ln>
        </p:spPr>
        <p:txBody>
          <a:bodyPr lIns="91425" tIns="91425" rIns="91425" bIns="91425" anchor="t" anchorCtr="0">
            <a:noAutofit/>
          </a:bodyPr>
          <a:lstStyle/>
          <a:p>
            <a:pPr lvl="0" rtl="0">
              <a:spcBef>
                <a:spcPts val="0"/>
              </a:spcBef>
              <a:buNone/>
            </a:pPr>
            <a:r>
              <a:rPr lang="en" sz="600"/>
              <a:t>http://comicvine.gamespot.com/forums/battles-7/spider-man-runs-the-gaunlet-592026/</a:t>
            </a:r>
          </a:p>
        </p:txBody>
      </p:sp>
      <p:pic>
        <p:nvPicPr>
          <p:cNvPr id="99" name="Shape 99" descr="spider amn EPS.JPG"/>
          <p:cNvPicPr preferRelativeResize="0"/>
          <p:nvPr/>
        </p:nvPicPr>
        <p:blipFill>
          <a:blip r:embed="rId5">
            <a:alphaModFix/>
          </a:blip>
          <a:stretch>
            <a:fillRect/>
          </a:stretch>
        </p:blipFill>
        <p:spPr>
          <a:xfrm>
            <a:off x="6622349" y="2848701"/>
            <a:ext cx="2010175" cy="1491951"/>
          </a:xfrm>
          <a:prstGeom prst="rect">
            <a:avLst/>
          </a:prstGeom>
          <a:noFill/>
          <a:ln w="19050" cap="flat" cmpd="sng">
            <a:solidFill>
              <a:schemeClr val="dk2"/>
            </a:solidFill>
            <a:prstDash val="solid"/>
            <a:round/>
            <a:headEnd type="none" w="med" len="med"/>
            <a:tailEnd type="none" w="med" len="med"/>
          </a:ln>
        </p:spPr>
      </p:pic>
      <p:sp>
        <p:nvSpPr>
          <p:cNvPr id="100" name="Shape 100"/>
          <p:cNvSpPr txBox="1"/>
          <p:nvPr/>
        </p:nvSpPr>
        <p:spPr>
          <a:xfrm>
            <a:off x="5218752" y="3514506"/>
            <a:ext cx="1189500" cy="167100"/>
          </a:xfrm>
          <a:prstGeom prst="rect">
            <a:avLst/>
          </a:prstGeom>
          <a:noFill/>
          <a:ln>
            <a:noFill/>
          </a:ln>
        </p:spPr>
        <p:txBody>
          <a:bodyPr lIns="91425" tIns="91425" rIns="91425" bIns="91425" anchor="t" anchorCtr="0">
            <a:noAutofit/>
          </a:bodyPr>
          <a:lstStyle/>
          <a:p>
            <a:pPr lvl="0" rtl="0">
              <a:spcBef>
                <a:spcPts val="0"/>
              </a:spcBef>
              <a:spcAft>
                <a:spcPts val="1000"/>
              </a:spcAft>
              <a:buClr>
                <a:schemeClr val="dk1"/>
              </a:buClr>
              <a:buSzPct val="183333"/>
              <a:buFont typeface="Arial"/>
              <a:buNone/>
            </a:pPr>
            <a:r>
              <a:rPr lang="en" sz="600">
                <a:solidFill>
                  <a:schemeClr val="dk1"/>
                </a:solidFill>
              </a:rPr>
              <a:t>Flemming, H., and Wingender, J. (2010).</a:t>
            </a:r>
          </a:p>
        </p:txBody>
      </p:sp>
      <p:pic>
        <p:nvPicPr>
          <p:cNvPr id="101" name="Shape 101" descr="biofilm EPS.JPG"/>
          <p:cNvPicPr preferRelativeResize="0"/>
          <p:nvPr/>
        </p:nvPicPr>
        <p:blipFill rotWithShape="1">
          <a:blip r:embed="rId6">
            <a:alphaModFix/>
          </a:blip>
          <a:srcRect b="10120"/>
          <a:stretch/>
        </p:blipFill>
        <p:spPr>
          <a:xfrm>
            <a:off x="5098075" y="1032585"/>
            <a:ext cx="1401675" cy="2416439"/>
          </a:xfrm>
          <a:prstGeom prst="rect">
            <a:avLst/>
          </a:prstGeom>
          <a:noFill/>
          <a:ln w="19050" cap="flat" cmpd="sng">
            <a:solidFill>
              <a:srgbClr val="000000"/>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prstGeom prst="rect">
            <a:avLst/>
          </a:prstGeom>
        </p:spPr>
        <p:txBody>
          <a:bodyPr lIns="91425" tIns="91425" rIns="91425" bIns="91425" anchor="t" anchorCtr="0">
            <a:noAutofit/>
          </a:bodyPr>
          <a:lstStyle/>
          <a:p>
            <a:pPr lvl="0" algn="ctr">
              <a:spcBef>
                <a:spcPts val="0"/>
              </a:spcBef>
              <a:buClr>
                <a:schemeClr val="dk1"/>
              </a:buClr>
              <a:buSzPct val="39285"/>
              <a:buFont typeface="Arial"/>
              <a:buNone/>
            </a:pPr>
            <a:r>
              <a:rPr lang="en" sz="3200" b="1" dirty="0"/>
              <a:t>Possible Solutions for Biofilm Control in Water Distribution System </a:t>
            </a:r>
          </a:p>
          <a:p>
            <a:pPr lvl="0">
              <a:spcBef>
                <a:spcPts val="0"/>
              </a:spcBef>
              <a:buNone/>
            </a:pPr>
            <a:endParaRPr dirty="0"/>
          </a:p>
        </p:txBody>
      </p:sp>
      <p:sp>
        <p:nvSpPr>
          <p:cNvPr id="107" name="Shape 107"/>
          <p:cNvSpPr txBox="1">
            <a:spLocks noGrp="1"/>
          </p:cNvSpPr>
          <p:nvPr>
            <p:ph type="body" idx="1"/>
          </p:nvPr>
        </p:nvSpPr>
        <p:spPr>
          <a:xfrm>
            <a:off x="311700" y="1132275"/>
            <a:ext cx="8520600" cy="3416400"/>
          </a:xfrm>
          <a:prstGeom prst="rect">
            <a:avLst/>
          </a:prstGeom>
        </p:spPr>
        <p:txBody>
          <a:bodyPr lIns="91425" tIns="91425" rIns="91425" bIns="91425" anchor="t" anchorCtr="0">
            <a:noAutofit/>
          </a:bodyPr>
          <a:lstStyle/>
          <a:p>
            <a:pPr lvl="0" rtl="0">
              <a:spcBef>
                <a:spcPts val="0"/>
              </a:spcBef>
              <a:buNone/>
            </a:pPr>
            <a:endParaRPr dirty="0">
              <a:solidFill>
                <a:srgbClr val="000000"/>
              </a:solidFill>
            </a:endParaRPr>
          </a:p>
          <a:p>
            <a:pPr marL="457200" lvl="0" indent="0" rtl="0">
              <a:spcBef>
                <a:spcPts val="0"/>
              </a:spcBef>
              <a:buNone/>
            </a:pPr>
            <a:endParaRPr dirty="0">
              <a:solidFill>
                <a:srgbClr val="000000"/>
              </a:solidFill>
            </a:endParaRPr>
          </a:p>
          <a:p>
            <a:pPr lvl="0" rtl="0">
              <a:spcBef>
                <a:spcPts val="0"/>
              </a:spcBef>
              <a:buNone/>
            </a:pPr>
            <a:endParaRPr dirty="0">
              <a:solidFill>
                <a:srgbClr val="000000"/>
              </a:solidFill>
            </a:endParaRPr>
          </a:p>
          <a:p>
            <a:pPr lvl="0" rtl="0">
              <a:spcBef>
                <a:spcPts val="0"/>
              </a:spcBef>
              <a:buNone/>
            </a:pPr>
            <a:endParaRPr dirty="0">
              <a:solidFill>
                <a:srgbClr val="000000"/>
              </a:solidFill>
            </a:endParaRPr>
          </a:p>
          <a:p>
            <a:pPr marL="0" lvl="0" indent="0" rtl="0">
              <a:spcBef>
                <a:spcPts val="0"/>
              </a:spcBef>
              <a:buNone/>
            </a:pPr>
            <a:endParaRPr b="1" dirty="0">
              <a:solidFill>
                <a:srgbClr val="000000"/>
              </a:solidFill>
            </a:endParaRPr>
          </a:p>
          <a:p>
            <a:pPr marL="0" lvl="0" indent="0" algn="ctr" rtl="0">
              <a:lnSpc>
                <a:spcPct val="100000"/>
              </a:lnSpc>
              <a:spcBef>
                <a:spcPts val="0"/>
              </a:spcBef>
              <a:spcAft>
                <a:spcPts val="0"/>
              </a:spcAft>
              <a:buNone/>
            </a:pPr>
            <a:r>
              <a:rPr lang="en" sz="2400" b="1" dirty="0">
                <a:solidFill>
                  <a:srgbClr val="000000"/>
                </a:solidFill>
              </a:rPr>
              <a:t>Current research:</a:t>
            </a:r>
            <a:r>
              <a:rPr lang="en" sz="2400" dirty="0">
                <a:solidFill>
                  <a:srgbClr val="000000"/>
                </a:solidFill>
              </a:rPr>
              <a:t> </a:t>
            </a:r>
          </a:p>
          <a:p>
            <a:pPr marL="0" lvl="0" indent="0" algn="ctr" rtl="0">
              <a:spcBef>
                <a:spcPts val="0"/>
              </a:spcBef>
              <a:buNone/>
            </a:pPr>
            <a:r>
              <a:rPr lang="en" sz="2400" dirty="0">
                <a:solidFill>
                  <a:srgbClr val="000000"/>
                </a:solidFill>
              </a:rPr>
              <a:t>Nanocomposites - using Carbon Nanotubes (CNTs)</a:t>
            </a:r>
          </a:p>
          <a:p>
            <a:pPr marR="0" lvl="0" algn="l" rtl="0">
              <a:lnSpc>
                <a:spcPct val="115000"/>
              </a:lnSpc>
              <a:spcBef>
                <a:spcPts val="0"/>
              </a:spcBef>
              <a:spcAft>
                <a:spcPts val="1600"/>
              </a:spcAft>
              <a:buNone/>
            </a:pPr>
            <a:endParaRPr dirty="0">
              <a:solidFill>
                <a:srgbClr val="000000"/>
              </a:solidFill>
            </a:endParaRPr>
          </a:p>
        </p:txBody>
      </p:sp>
      <p:sp>
        <p:nvSpPr>
          <p:cNvPr id="108" name="Shape 108"/>
          <p:cNvSpPr txBox="1">
            <a:spLocks noGrp="1"/>
          </p:cNvSpPr>
          <p:nvPr>
            <p:ph type="sldNum" idx="10"/>
          </p:nvPr>
        </p:nvSpPr>
        <p:spPr>
          <a:prstGeom prst="rect">
            <a:avLst/>
          </a:prstGeom>
        </p:spPr>
        <p:txBody>
          <a:bodyPr lIns="91425" tIns="91425" rIns="91425" bIns="91425" anchor="ctr" anchorCtr="0">
            <a:noAutofit/>
          </a:bodyPr>
          <a:lstStyle/>
          <a:p>
            <a:pPr lvl="0">
              <a:spcBef>
                <a:spcPts val="0"/>
              </a:spcBef>
              <a:buNone/>
            </a:pPr>
            <a:fld id="{00000000-1234-1234-1234-123412341234}" type="slidenum">
              <a:rPr lang="en"/>
              <a:t>6</a:t>
            </a:fld>
            <a:endParaRPr lang="en"/>
          </a:p>
        </p:txBody>
      </p:sp>
      <p:graphicFrame>
        <p:nvGraphicFramePr>
          <p:cNvPr id="109" name="Shape 109"/>
          <p:cNvGraphicFramePr/>
          <p:nvPr>
            <p:extLst>
              <p:ext uri="{D42A27DB-BD31-4B8C-83A1-F6EECF244321}">
                <p14:modId xmlns:p14="http://schemas.microsoft.com/office/powerpoint/2010/main" val="414231593"/>
              </p:ext>
            </p:extLst>
          </p:nvPr>
        </p:nvGraphicFramePr>
        <p:xfrm>
          <a:off x="952500" y="1879575"/>
          <a:ext cx="7239000" cy="1584840"/>
        </p:xfrm>
        <a:graphic>
          <a:graphicData uri="http://schemas.openxmlformats.org/drawingml/2006/table">
            <a:tbl>
              <a:tblPr>
                <a:noFill/>
                <a:tableStyleId>{379C3D9A-E95B-4DAE-9511-7D713A567CE9}</a:tableStyleId>
              </a:tblPr>
              <a:tblGrid>
                <a:gridCol w="3619500"/>
                <a:gridCol w="3619500"/>
              </a:tblGrid>
              <a:tr h="381000">
                <a:tc>
                  <a:txBody>
                    <a:bodyPr/>
                    <a:lstStyle/>
                    <a:p>
                      <a:pPr lvl="0" algn="ctr">
                        <a:spcBef>
                          <a:spcPts val="0"/>
                        </a:spcBef>
                        <a:buNone/>
                      </a:pPr>
                      <a:r>
                        <a:rPr lang="en" sz="1400" b="1" dirty="0"/>
                        <a:t>Method</a:t>
                      </a:r>
                    </a:p>
                  </a:txBody>
                  <a:tcPr marL="91425" marR="91425" marT="91425" marB="91425">
                    <a:lnL w="28575"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28575" cap="flat" cmpd="sng">
                      <a:solidFill>
                        <a:srgbClr val="000000"/>
                      </a:solidFill>
                      <a:prstDash val="solid"/>
                      <a:round/>
                      <a:headEnd type="none" w="med" len="med"/>
                      <a:tailEnd type="none" w="med" len="med"/>
                    </a:lnT>
                    <a:lnB w="28575" cap="flat" cmpd="sng">
                      <a:solidFill>
                        <a:srgbClr val="000000"/>
                      </a:solidFill>
                      <a:prstDash val="solid"/>
                      <a:round/>
                      <a:headEnd type="none" w="med" len="med"/>
                      <a:tailEnd type="none" w="med" len="med"/>
                    </a:lnB>
                    <a:solidFill>
                      <a:srgbClr val="CC0000"/>
                    </a:solidFill>
                  </a:tcPr>
                </a:tc>
                <a:tc>
                  <a:txBody>
                    <a:bodyPr/>
                    <a:lstStyle/>
                    <a:p>
                      <a:pPr lvl="0" algn="ctr">
                        <a:spcBef>
                          <a:spcPts val="0"/>
                        </a:spcBef>
                        <a:buNone/>
                      </a:pPr>
                      <a:r>
                        <a:rPr lang="en" sz="1400" b="1"/>
                        <a:t>Limitations</a:t>
                      </a:r>
                    </a:p>
                  </a:txBody>
                  <a:tcPr marL="91425" marR="91425" marT="91425" marB="91425">
                    <a:lnL w="28575"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28575" cap="flat" cmpd="sng">
                      <a:solidFill>
                        <a:srgbClr val="000000"/>
                      </a:solidFill>
                      <a:prstDash val="solid"/>
                      <a:round/>
                      <a:headEnd type="none" w="med" len="med"/>
                      <a:tailEnd type="none" w="med" len="med"/>
                    </a:lnT>
                    <a:lnB w="28575" cap="flat" cmpd="sng">
                      <a:solidFill>
                        <a:srgbClr val="000000"/>
                      </a:solidFill>
                      <a:prstDash val="solid"/>
                      <a:round/>
                      <a:headEnd type="none" w="med" len="med"/>
                      <a:tailEnd type="none" w="med" len="med"/>
                    </a:lnB>
                    <a:solidFill>
                      <a:srgbClr val="CC0000"/>
                    </a:solidFill>
                  </a:tcPr>
                </a:tc>
              </a:tr>
              <a:tr h="381000">
                <a:tc>
                  <a:txBody>
                    <a:bodyPr/>
                    <a:lstStyle/>
                    <a:p>
                      <a:pPr lvl="0" algn="ctr">
                        <a:spcBef>
                          <a:spcPts val="0"/>
                        </a:spcBef>
                        <a:buNone/>
                      </a:pPr>
                      <a:r>
                        <a:rPr lang="en" sz="1400" dirty="0"/>
                        <a:t>Chlorine</a:t>
                      </a:r>
                    </a:p>
                  </a:txBody>
                  <a:tcPr marL="91425" marR="91425" marT="91425" marB="91425">
                    <a:lnL w="28575"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28575" cap="flat" cmpd="sng">
                      <a:solidFill>
                        <a:srgbClr val="000000"/>
                      </a:solidFill>
                      <a:prstDash val="solid"/>
                      <a:round/>
                      <a:headEnd type="none" w="med" len="med"/>
                      <a:tailEnd type="none" w="med" len="med"/>
                    </a:lnT>
                    <a:lnB w="28575" cap="flat" cmpd="sng">
                      <a:solidFill>
                        <a:srgbClr val="000000"/>
                      </a:solidFill>
                      <a:prstDash val="solid"/>
                      <a:round/>
                      <a:headEnd type="none" w="med" len="med"/>
                      <a:tailEnd type="none" w="med" len="med"/>
                    </a:lnB>
                  </a:tcPr>
                </a:tc>
                <a:tc>
                  <a:txBody>
                    <a:bodyPr/>
                    <a:lstStyle/>
                    <a:p>
                      <a:pPr lvl="0">
                        <a:spcBef>
                          <a:spcPts val="0"/>
                        </a:spcBef>
                        <a:buNone/>
                      </a:pPr>
                      <a:r>
                        <a:rPr lang="en" sz="1400" dirty="0"/>
                        <a:t>Corrosion  and carcinogenic by products</a:t>
                      </a:r>
                    </a:p>
                  </a:txBody>
                  <a:tcPr marL="91425" marR="91425" marT="91425" marB="91425">
                    <a:lnL w="28575"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28575" cap="flat" cmpd="sng">
                      <a:solidFill>
                        <a:srgbClr val="000000"/>
                      </a:solidFill>
                      <a:prstDash val="solid"/>
                      <a:round/>
                      <a:headEnd type="none" w="med" len="med"/>
                      <a:tailEnd type="none" w="med" len="med"/>
                    </a:lnT>
                    <a:lnB w="28575" cap="flat" cmpd="sng">
                      <a:solidFill>
                        <a:srgbClr val="000000"/>
                      </a:solidFill>
                      <a:prstDash val="solid"/>
                      <a:round/>
                      <a:headEnd type="none" w="med" len="med"/>
                      <a:tailEnd type="none" w="med" len="med"/>
                    </a:lnB>
                  </a:tcPr>
                </a:tc>
              </a:tr>
              <a:tr h="381000">
                <a:tc>
                  <a:txBody>
                    <a:bodyPr/>
                    <a:lstStyle/>
                    <a:p>
                      <a:pPr lvl="0" algn="ctr">
                        <a:spcBef>
                          <a:spcPts val="0"/>
                        </a:spcBef>
                        <a:buNone/>
                      </a:pPr>
                      <a:r>
                        <a:rPr lang="en" sz="1400"/>
                        <a:t>Pipe materials</a:t>
                      </a:r>
                    </a:p>
                  </a:txBody>
                  <a:tcPr marL="91425" marR="91425" marT="91425" marB="91425">
                    <a:lnL w="28575"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28575" cap="flat" cmpd="sng">
                      <a:solidFill>
                        <a:srgbClr val="000000"/>
                      </a:solidFill>
                      <a:prstDash val="solid"/>
                      <a:round/>
                      <a:headEnd type="none" w="med" len="med"/>
                      <a:tailEnd type="none" w="med" len="med"/>
                    </a:lnT>
                    <a:lnB w="28575" cap="flat" cmpd="sng">
                      <a:solidFill>
                        <a:srgbClr val="000000"/>
                      </a:solidFill>
                      <a:prstDash val="solid"/>
                      <a:round/>
                      <a:headEnd type="none" w="med" len="med"/>
                      <a:tailEnd type="none" w="med" len="med"/>
                    </a:lnB>
                  </a:tcPr>
                </a:tc>
                <a:tc>
                  <a:txBody>
                    <a:bodyPr/>
                    <a:lstStyle/>
                    <a:p>
                      <a:pPr lvl="0" algn="ctr">
                        <a:spcBef>
                          <a:spcPts val="0"/>
                        </a:spcBef>
                        <a:buNone/>
                      </a:pPr>
                      <a:r>
                        <a:rPr lang="en" sz="1400" dirty="0"/>
                        <a:t>Cost, availability, lifespan </a:t>
                      </a:r>
                    </a:p>
                  </a:txBody>
                  <a:tcPr marL="91425" marR="91425" marT="91425" marB="91425">
                    <a:lnL w="28575"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28575" cap="flat" cmpd="sng">
                      <a:solidFill>
                        <a:srgbClr val="000000"/>
                      </a:solidFill>
                      <a:prstDash val="solid"/>
                      <a:round/>
                      <a:headEnd type="none" w="med" len="med"/>
                      <a:tailEnd type="none" w="med" len="med"/>
                    </a:lnT>
                    <a:lnB w="28575" cap="flat" cmpd="sng">
                      <a:solidFill>
                        <a:srgbClr val="000000"/>
                      </a:solidFill>
                      <a:prstDash val="solid"/>
                      <a:round/>
                      <a:headEnd type="none" w="med" len="med"/>
                      <a:tailEnd type="none" w="med" len="med"/>
                    </a:lnB>
                  </a:tcPr>
                </a:tc>
              </a:tr>
              <a:tr h="381000">
                <a:tc>
                  <a:txBody>
                    <a:bodyPr/>
                    <a:lstStyle/>
                    <a:p>
                      <a:pPr lvl="0" algn="ctr">
                        <a:spcBef>
                          <a:spcPts val="0"/>
                        </a:spcBef>
                        <a:buNone/>
                      </a:pPr>
                      <a:r>
                        <a:rPr lang="en" sz="1400" dirty="0"/>
                        <a:t>Prevent / Minimize Stagnant Water</a:t>
                      </a:r>
                    </a:p>
                  </a:txBody>
                  <a:tcPr marL="91425" marR="91425" marT="91425" marB="91425">
                    <a:lnL w="28575"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28575" cap="flat" cmpd="sng">
                      <a:solidFill>
                        <a:srgbClr val="000000"/>
                      </a:solidFill>
                      <a:prstDash val="solid"/>
                      <a:round/>
                      <a:headEnd type="none" w="med" len="med"/>
                      <a:tailEnd type="none" w="med" len="med"/>
                    </a:lnT>
                    <a:lnB w="28575" cap="flat" cmpd="sng">
                      <a:solidFill>
                        <a:srgbClr val="000000"/>
                      </a:solidFill>
                      <a:prstDash val="solid"/>
                      <a:round/>
                      <a:headEnd type="none" w="med" len="med"/>
                      <a:tailEnd type="none" w="med" len="med"/>
                    </a:lnB>
                  </a:tcPr>
                </a:tc>
                <a:tc>
                  <a:txBody>
                    <a:bodyPr/>
                    <a:lstStyle/>
                    <a:p>
                      <a:pPr lvl="0" algn="ctr">
                        <a:spcBef>
                          <a:spcPts val="0"/>
                        </a:spcBef>
                        <a:buNone/>
                      </a:pPr>
                      <a:r>
                        <a:rPr lang="en" sz="1400" dirty="0"/>
                        <a:t>Difficult to control</a:t>
                      </a:r>
                    </a:p>
                  </a:txBody>
                  <a:tcPr marL="91425" marR="91425" marT="91425" marB="91425">
                    <a:lnL w="28575" cap="flat" cmpd="sng">
                      <a:solidFill>
                        <a:srgbClr val="000000"/>
                      </a:solidFill>
                      <a:prstDash val="solid"/>
                      <a:round/>
                      <a:headEnd type="none" w="med" len="med"/>
                      <a:tailEnd type="none" w="med" len="med"/>
                    </a:lnL>
                    <a:lnR w="28575" cap="flat" cmpd="sng">
                      <a:solidFill>
                        <a:srgbClr val="000000"/>
                      </a:solidFill>
                      <a:prstDash val="solid"/>
                      <a:round/>
                      <a:headEnd type="none" w="med" len="med"/>
                      <a:tailEnd type="none" w="med" len="med"/>
                    </a:lnR>
                    <a:lnT w="28575" cap="flat" cmpd="sng">
                      <a:solidFill>
                        <a:srgbClr val="000000"/>
                      </a:solidFill>
                      <a:prstDash val="solid"/>
                      <a:round/>
                      <a:headEnd type="none" w="med" len="med"/>
                      <a:tailEnd type="none" w="med" len="med"/>
                    </a:lnT>
                    <a:lnB w="28575" cap="flat" cmpd="sng">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prstGeom prst="rect">
            <a:avLst/>
          </a:prstGeom>
        </p:spPr>
        <p:txBody>
          <a:bodyPr lIns="91425" tIns="91425" rIns="91425" bIns="91425" anchor="t" anchorCtr="0">
            <a:noAutofit/>
          </a:bodyPr>
          <a:lstStyle/>
          <a:p>
            <a:pPr lvl="0" algn="ctr">
              <a:spcBef>
                <a:spcPts val="0"/>
              </a:spcBef>
              <a:buClr>
                <a:schemeClr val="dk1"/>
              </a:buClr>
              <a:buSzPct val="39285"/>
              <a:buFont typeface="Arial"/>
              <a:buNone/>
            </a:pPr>
            <a:r>
              <a:rPr lang="en" sz="3200" b="1" dirty="0"/>
              <a:t>Carbon Nanotubes (CNTs)  </a:t>
            </a:r>
          </a:p>
          <a:p>
            <a:pPr lvl="0">
              <a:spcBef>
                <a:spcPts val="0"/>
              </a:spcBef>
              <a:buNone/>
            </a:pPr>
            <a:endParaRPr dirty="0"/>
          </a:p>
        </p:txBody>
      </p:sp>
      <p:sp>
        <p:nvSpPr>
          <p:cNvPr id="115" name="Shape 115"/>
          <p:cNvSpPr txBox="1">
            <a:spLocks noGrp="1"/>
          </p:cNvSpPr>
          <p:nvPr>
            <p:ph type="body" idx="1"/>
          </p:nvPr>
        </p:nvSpPr>
        <p:spPr>
          <a:xfrm>
            <a:off x="311700" y="1132275"/>
            <a:ext cx="8520600" cy="3416400"/>
          </a:xfrm>
          <a:prstGeom prst="rect">
            <a:avLst/>
          </a:prstGeom>
        </p:spPr>
        <p:txBody>
          <a:bodyPr lIns="91425" tIns="91425" rIns="91425" bIns="91425" anchor="t" anchorCtr="0">
            <a:noAutofit/>
          </a:bodyPr>
          <a:lstStyle/>
          <a:p>
            <a:pPr marL="457200" lvl="0" indent="-228600">
              <a:spcBef>
                <a:spcPts val="0"/>
              </a:spcBef>
              <a:buClr>
                <a:schemeClr val="dk1"/>
              </a:buClr>
            </a:pPr>
            <a:r>
              <a:rPr lang="en" sz="1800" dirty="0">
                <a:solidFill>
                  <a:schemeClr val="dk1"/>
                </a:solidFill>
              </a:rPr>
              <a:t>Carbon Nanotubes (CNTs)</a:t>
            </a:r>
          </a:p>
          <a:p>
            <a:pPr marL="914400" lvl="1" indent="-342900" rtl="0">
              <a:spcBef>
                <a:spcPts val="0"/>
              </a:spcBef>
              <a:buClr>
                <a:schemeClr val="dk1"/>
              </a:buClr>
              <a:buSzPct val="100000"/>
            </a:pPr>
            <a:r>
              <a:rPr lang="en" sz="1800" dirty="0">
                <a:solidFill>
                  <a:schemeClr val="dk1"/>
                </a:solidFill>
              </a:rPr>
              <a:t>Nanoscale in size</a:t>
            </a:r>
          </a:p>
          <a:p>
            <a:pPr marL="457200" lvl="0" indent="-228600" rtl="0">
              <a:spcBef>
                <a:spcPts val="0"/>
              </a:spcBef>
              <a:buClr>
                <a:schemeClr val="dk1"/>
              </a:buClr>
            </a:pPr>
            <a:r>
              <a:rPr lang="en" sz="1800" dirty="0">
                <a:solidFill>
                  <a:schemeClr val="dk1"/>
                </a:solidFill>
              </a:rPr>
              <a:t>Benefits of Use:</a:t>
            </a:r>
          </a:p>
          <a:p>
            <a:pPr marL="914400" lvl="1" indent="-342900" rtl="0">
              <a:lnSpc>
                <a:spcPct val="100000"/>
              </a:lnSpc>
              <a:spcBef>
                <a:spcPts val="0"/>
              </a:spcBef>
              <a:spcAft>
                <a:spcPts val="0"/>
              </a:spcAft>
              <a:buClr>
                <a:schemeClr val="dk1"/>
              </a:buClr>
              <a:buSzPct val="100000"/>
            </a:pPr>
            <a:r>
              <a:rPr lang="en" sz="1800" dirty="0">
                <a:solidFill>
                  <a:schemeClr val="dk1"/>
                </a:solidFill>
              </a:rPr>
              <a:t>Crystalline structure </a:t>
            </a:r>
          </a:p>
          <a:p>
            <a:pPr marL="914400" lvl="1" indent="-342900" rtl="0">
              <a:lnSpc>
                <a:spcPct val="100000"/>
              </a:lnSpc>
              <a:spcBef>
                <a:spcPts val="0"/>
              </a:spcBef>
              <a:spcAft>
                <a:spcPts val="0"/>
              </a:spcAft>
              <a:buClr>
                <a:schemeClr val="dk1"/>
              </a:buClr>
              <a:buSzPct val="100000"/>
            </a:pPr>
            <a:r>
              <a:rPr lang="en" sz="1800" dirty="0">
                <a:solidFill>
                  <a:schemeClr val="dk1"/>
                </a:solidFill>
              </a:rPr>
              <a:t>High surface area</a:t>
            </a:r>
          </a:p>
          <a:p>
            <a:pPr marL="914400" lvl="1" indent="-342900" rtl="0">
              <a:lnSpc>
                <a:spcPct val="100000"/>
              </a:lnSpc>
              <a:spcBef>
                <a:spcPts val="0"/>
              </a:spcBef>
              <a:spcAft>
                <a:spcPts val="0"/>
              </a:spcAft>
              <a:buClr>
                <a:schemeClr val="dk1"/>
              </a:buClr>
              <a:buSzPct val="100000"/>
            </a:pPr>
            <a:r>
              <a:rPr lang="en" sz="1800" dirty="0">
                <a:solidFill>
                  <a:schemeClr val="dk1"/>
                </a:solidFill>
              </a:rPr>
              <a:t>Inactivate pathogens</a:t>
            </a:r>
          </a:p>
          <a:p>
            <a:pPr marL="457200" lvl="0" indent="-342900" rtl="0">
              <a:lnSpc>
                <a:spcPct val="100000"/>
              </a:lnSpc>
              <a:spcBef>
                <a:spcPts val="0"/>
              </a:spcBef>
              <a:spcAft>
                <a:spcPts val="0"/>
              </a:spcAft>
              <a:buClr>
                <a:schemeClr val="dk1"/>
              </a:buClr>
              <a:buSzPct val="100000"/>
            </a:pPr>
            <a:r>
              <a:rPr lang="en" sz="1800" dirty="0">
                <a:solidFill>
                  <a:schemeClr val="dk1"/>
                </a:solidFill>
              </a:rPr>
              <a:t>Effectiveness</a:t>
            </a:r>
          </a:p>
          <a:p>
            <a:pPr marL="914400" lvl="1" indent="-342900" rtl="0">
              <a:lnSpc>
                <a:spcPct val="100000"/>
              </a:lnSpc>
              <a:spcBef>
                <a:spcPts val="0"/>
              </a:spcBef>
              <a:spcAft>
                <a:spcPts val="0"/>
              </a:spcAft>
              <a:buClr>
                <a:schemeClr val="dk1"/>
              </a:buClr>
              <a:buSzPct val="100000"/>
            </a:pPr>
            <a:r>
              <a:rPr lang="en" sz="1800" dirty="0">
                <a:solidFill>
                  <a:schemeClr val="dk1"/>
                </a:solidFill>
              </a:rPr>
              <a:t>Dispersal</a:t>
            </a:r>
          </a:p>
          <a:p>
            <a:pPr marL="914400" lvl="1" indent="-342900" rtl="0">
              <a:lnSpc>
                <a:spcPct val="100000"/>
              </a:lnSpc>
              <a:spcBef>
                <a:spcPts val="0"/>
              </a:spcBef>
              <a:spcAft>
                <a:spcPts val="0"/>
              </a:spcAft>
              <a:buClr>
                <a:schemeClr val="dk1"/>
              </a:buClr>
              <a:buSzPct val="100000"/>
            </a:pPr>
            <a:r>
              <a:rPr lang="en" sz="1800" dirty="0">
                <a:solidFill>
                  <a:schemeClr val="dk1"/>
                </a:solidFill>
              </a:rPr>
              <a:t>Stability</a:t>
            </a:r>
          </a:p>
          <a:p>
            <a:pPr lvl="0" rtl="0">
              <a:lnSpc>
                <a:spcPct val="100000"/>
              </a:lnSpc>
              <a:spcBef>
                <a:spcPts val="0"/>
              </a:spcBef>
              <a:spcAft>
                <a:spcPts val="0"/>
              </a:spcAft>
              <a:buNone/>
            </a:pPr>
            <a:r>
              <a:rPr lang="en" sz="1800" dirty="0">
                <a:solidFill>
                  <a:schemeClr val="dk1"/>
                </a:solidFill>
              </a:rPr>
              <a:t>	</a:t>
            </a:r>
          </a:p>
          <a:p>
            <a:pPr lvl="0">
              <a:spcBef>
                <a:spcPts val="0"/>
              </a:spcBef>
              <a:buNone/>
            </a:pPr>
            <a:endParaRPr dirty="0">
              <a:solidFill>
                <a:schemeClr val="dk1"/>
              </a:solidFill>
            </a:endParaRPr>
          </a:p>
          <a:p>
            <a:pPr marL="0" lvl="0" indent="0">
              <a:spcBef>
                <a:spcPts val="0"/>
              </a:spcBef>
              <a:buNone/>
            </a:pPr>
            <a:endParaRPr dirty="0">
              <a:solidFill>
                <a:schemeClr val="dk1"/>
              </a:solidFill>
            </a:endParaRPr>
          </a:p>
          <a:p>
            <a:pPr lvl="0">
              <a:spcBef>
                <a:spcPts val="0"/>
              </a:spcBef>
              <a:buNone/>
            </a:pPr>
            <a:endParaRPr dirty="0"/>
          </a:p>
        </p:txBody>
      </p:sp>
      <p:sp>
        <p:nvSpPr>
          <p:cNvPr id="116" name="Shape 116"/>
          <p:cNvSpPr txBox="1">
            <a:spLocks noGrp="1"/>
          </p:cNvSpPr>
          <p:nvPr>
            <p:ph type="sldNum" idx="10"/>
          </p:nvPr>
        </p:nvSpPr>
        <p:spPr>
          <a:prstGeom prst="rect">
            <a:avLst/>
          </a:prstGeom>
        </p:spPr>
        <p:txBody>
          <a:bodyPr lIns="91425" tIns="91425" rIns="91425" bIns="91425" anchor="ctr" anchorCtr="0">
            <a:noAutofit/>
          </a:bodyPr>
          <a:lstStyle/>
          <a:p>
            <a:pPr lvl="0">
              <a:spcBef>
                <a:spcPts val="0"/>
              </a:spcBef>
              <a:buNone/>
            </a:pPr>
            <a:fld id="{00000000-1234-1234-1234-123412341234}" type="slidenum">
              <a:rPr lang="en"/>
              <a:t>7</a:t>
            </a:fld>
            <a:endParaRPr lang="en"/>
          </a:p>
        </p:txBody>
      </p:sp>
      <p:pic>
        <p:nvPicPr>
          <p:cNvPr id="117" name="Shape 117"/>
          <p:cNvPicPr preferRelativeResize="0"/>
          <p:nvPr/>
        </p:nvPicPr>
        <p:blipFill>
          <a:blip r:embed="rId3">
            <a:alphaModFix/>
          </a:blip>
          <a:stretch>
            <a:fillRect/>
          </a:stretch>
        </p:blipFill>
        <p:spPr>
          <a:xfrm>
            <a:off x="3753425" y="1219200"/>
            <a:ext cx="4382425" cy="3035624"/>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3" name="Shape 123"/>
          <p:cNvSpPr txBox="1">
            <a:spLocks noGrp="1"/>
          </p:cNvSpPr>
          <p:nvPr>
            <p:ph type="title"/>
          </p:nvPr>
        </p:nvSpPr>
        <p:spPr>
          <a:prstGeom prst="rect">
            <a:avLst/>
          </a:prstGeom>
        </p:spPr>
        <p:txBody>
          <a:bodyPr lIns="91425" tIns="91425" rIns="91425" bIns="91425" anchor="t" anchorCtr="0">
            <a:noAutofit/>
          </a:bodyPr>
          <a:lstStyle/>
          <a:p>
            <a:pPr lvl="0" algn="ctr">
              <a:lnSpc>
                <a:spcPct val="115000"/>
              </a:lnSpc>
              <a:spcBef>
                <a:spcPts val="0"/>
              </a:spcBef>
              <a:spcAft>
                <a:spcPts val="1600"/>
              </a:spcAft>
              <a:buNone/>
            </a:pPr>
            <a:r>
              <a:rPr lang="en" sz="3200" b="1" dirty="0"/>
              <a:t>3 Applications of CNTs </a:t>
            </a:r>
          </a:p>
          <a:p>
            <a:pPr lvl="0">
              <a:spcBef>
                <a:spcPts val="0"/>
              </a:spcBef>
              <a:buNone/>
            </a:pPr>
            <a:endParaRPr dirty="0"/>
          </a:p>
        </p:txBody>
      </p:sp>
      <p:sp>
        <p:nvSpPr>
          <p:cNvPr id="122" name="Shape 122"/>
          <p:cNvSpPr txBox="1">
            <a:spLocks noGrp="1"/>
          </p:cNvSpPr>
          <p:nvPr>
            <p:ph type="body" idx="1"/>
          </p:nvPr>
        </p:nvSpPr>
        <p:spPr>
          <a:xfrm>
            <a:off x="513708" y="1152475"/>
            <a:ext cx="8291892" cy="3416400"/>
          </a:xfrm>
          <a:prstGeom prst="rect">
            <a:avLst/>
          </a:prstGeom>
        </p:spPr>
        <p:txBody>
          <a:bodyPr lIns="91425" tIns="91425" rIns="91425" bIns="91425" anchor="t" anchorCtr="0">
            <a:noAutofit/>
          </a:bodyPr>
          <a:lstStyle/>
          <a:p>
            <a:pPr marR="0" lvl="0" algn="l" rtl="0">
              <a:lnSpc>
                <a:spcPct val="115000"/>
              </a:lnSpc>
              <a:spcBef>
                <a:spcPts val="0"/>
              </a:spcBef>
              <a:spcAft>
                <a:spcPts val="1600"/>
              </a:spcAft>
              <a:buNone/>
            </a:pPr>
            <a:endParaRPr sz="1800" dirty="0">
              <a:solidFill>
                <a:schemeClr val="dk1"/>
              </a:solidFill>
            </a:endParaRPr>
          </a:p>
          <a:p>
            <a:pPr marL="0" lvl="0" indent="0" rtl="0">
              <a:spcBef>
                <a:spcPts val="0"/>
              </a:spcBef>
              <a:buNone/>
            </a:pPr>
            <a:endParaRPr dirty="0">
              <a:solidFill>
                <a:schemeClr val="dk1"/>
              </a:solidFill>
            </a:endParaRPr>
          </a:p>
          <a:p>
            <a:pPr marL="0" lvl="0" indent="0" rtl="0">
              <a:spcBef>
                <a:spcPts val="0"/>
              </a:spcBef>
              <a:buNone/>
            </a:pPr>
            <a:endParaRPr dirty="0">
              <a:solidFill>
                <a:schemeClr val="dk1"/>
              </a:solidFill>
            </a:endParaRPr>
          </a:p>
          <a:p>
            <a:pPr marL="0" lvl="0" indent="0" rtl="0">
              <a:spcBef>
                <a:spcPts val="0"/>
              </a:spcBef>
              <a:buNone/>
            </a:pPr>
            <a:endParaRPr dirty="0">
              <a:solidFill>
                <a:schemeClr val="dk1"/>
              </a:solidFill>
            </a:endParaRPr>
          </a:p>
          <a:p>
            <a:pPr lvl="0" rtl="0">
              <a:spcBef>
                <a:spcPts val="0"/>
              </a:spcBef>
              <a:spcAft>
                <a:spcPts val="0"/>
              </a:spcAft>
              <a:buNone/>
            </a:pPr>
            <a:endParaRPr dirty="0">
              <a:solidFill>
                <a:schemeClr val="dk1"/>
              </a:solidFill>
            </a:endParaRPr>
          </a:p>
          <a:p>
            <a:pPr marL="457200" lvl="0" indent="-342900" rtl="0">
              <a:spcBef>
                <a:spcPts val="0"/>
              </a:spcBef>
              <a:spcAft>
                <a:spcPts val="0"/>
              </a:spcAft>
              <a:buClr>
                <a:schemeClr val="dk1"/>
              </a:buClr>
              <a:buSzPct val="100000"/>
            </a:pPr>
            <a:r>
              <a:rPr lang="en" sz="1800" dirty="0">
                <a:solidFill>
                  <a:schemeClr val="dk1"/>
                </a:solidFill>
              </a:rPr>
              <a:t>Suspensions and coatings have </a:t>
            </a:r>
            <a:r>
              <a:rPr lang="en" sz="1800" dirty="0" smtClean="0">
                <a:solidFill>
                  <a:schemeClr val="dk1"/>
                </a:solidFill>
              </a:rPr>
              <a:t>limitations</a:t>
            </a:r>
          </a:p>
          <a:p>
            <a:pPr marL="457200" lvl="0" indent="-342900" rtl="0">
              <a:spcBef>
                <a:spcPts val="0"/>
              </a:spcBef>
              <a:spcAft>
                <a:spcPts val="0"/>
              </a:spcAft>
              <a:buClr>
                <a:schemeClr val="dk1"/>
              </a:buClr>
              <a:buSzPct val="100000"/>
            </a:pPr>
            <a:r>
              <a:rPr lang="en" sz="1800" dirty="0" smtClean="0">
                <a:solidFill>
                  <a:schemeClr val="dk1"/>
                </a:solidFill>
              </a:rPr>
              <a:t>Polyethylene </a:t>
            </a:r>
            <a:r>
              <a:rPr lang="en" sz="1800" dirty="0">
                <a:solidFill>
                  <a:schemeClr val="dk1"/>
                </a:solidFill>
              </a:rPr>
              <a:t>Multiwalled Carbon Nanotubes (PE-MWCNTs) Composites</a:t>
            </a:r>
          </a:p>
          <a:p>
            <a:pPr marL="457200" lvl="0" indent="0" rtl="0">
              <a:spcBef>
                <a:spcPts val="0"/>
              </a:spcBef>
              <a:buNone/>
            </a:pPr>
            <a:endParaRPr sz="1800" dirty="0">
              <a:solidFill>
                <a:schemeClr val="dk1"/>
              </a:solidFill>
            </a:endParaRPr>
          </a:p>
          <a:p>
            <a:pPr marL="0" lvl="0" indent="0">
              <a:spcBef>
                <a:spcPts val="0"/>
              </a:spcBef>
              <a:buNone/>
            </a:pPr>
            <a:endParaRPr dirty="0">
              <a:solidFill>
                <a:schemeClr val="dk1"/>
              </a:solidFill>
            </a:endParaRPr>
          </a:p>
          <a:p>
            <a:pPr lvl="0">
              <a:spcBef>
                <a:spcPts val="0"/>
              </a:spcBef>
              <a:buNone/>
            </a:pPr>
            <a:endParaRPr dirty="0"/>
          </a:p>
        </p:txBody>
      </p:sp>
      <p:sp>
        <p:nvSpPr>
          <p:cNvPr id="124" name="Shape 124"/>
          <p:cNvSpPr txBox="1">
            <a:spLocks noGrp="1"/>
          </p:cNvSpPr>
          <p:nvPr>
            <p:ph type="sldNum" idx="10"/>
          </p:nvPr>
        </p:nvSpPr>
        <p:spPr>
          <a:prstGeom prst="rect">
            <a:avLst/>
          </a:prstGeom>
        </p:spPr>
        <p:txBody>
          <a:bodyPr lIns="91425" tIns="91425" rIns="91425" bIns="91425" anchor="ctr" anchorCtr="0">
            <a:noAutofit/>
          </a:bodyPr>
          <a:lstStyle/>
          <a:p>
            <a:pPr lvl="0">
              <a:spcBef>
                <a:spcPts val="0"/>
              </a:spcBef>
              <a:buNone/>
            </a:pPr>
            <a:fld id="{00000000-1234-1234-1234-123412341234}" type="slidenum">
              <a:rPr lang="en"/>
              <a:t>8</a:t>
            </a:fld>
            <a:endParaRPr lang="en"/>
          </a:p>
        </p:txBody>
      </p:sp>
      <p:sp>
        <p:nvSpPr>
          <p:cNvPr id="125" name="Shape 125"/>
          <p:cNvSpPr/>
          <p:nvPr/>
        </p:nvSpPr>
        <p:spPr>
          <a:xfrm>
            <a:off x="1879150" y="2862600"/>
            <a:ext cx="139500" cy="93000"/>
          </a:xfrm>
          <a:prstGeom prst="ellipse">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6" name="Shape 126"/>
          <p:cNvSpPr/>
          <p:nvPr/>
        </p:nvSpPr>
        <p:spPr>
          <a:xfrm>
            <a:off x="2066450" y="2913350"/>
            <a:ext cx="139500" cy="93000"/>
          </a:xfrm>
          <a:prstGeom prst="ellipse">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7" name="Shape 127"/>
          <p:cNvSpPr/>
          <p:nvPr/>
        </p:nvSpPr>
        <p:spPr>
          <a:xfrm>
            <a:off x="1739650" y="3006350"/>
            <a:ext cx="139500" cy="93000"/>
          </a:xfrm>
          <a:prstGeom prst="ellipse">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8" name="Shape 128"/>
          <p:cNvSpPr/>
          <p:nvPr/>
        </p:nvSpPr>
        <p:spPr>
          <a:xfrm>
            <a:off x="2018650" y="3099350"/>
            <a:ext cx="139500" cy="93000"/>
          </a:xfrm>
          <a:prstGeom prst="ellipse">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9" name="Shape 129"/>
          <p:cNvSpPr/>
          <p:nvPr/>
        </p:nvSpPr>
        <p:spPr>
          <a:xfrm>
            <a:off x="4041625" y="2987275"/>
            <a:ext cx="1116900" cy="232800"/>
          </a:xfrm>
          <a:prstGeom prst="rect">
            <a:avLst/>
          </a:prstGeom>
          <a:solidFill>
            <a:srgbClr val="F4CC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0" name="Shape 130"/>
          <p:cNvSpPr/>
          <p:nvPr/>
        </p:nvSpPr>
        <p:spPr>
          <a:xfrm>
            <a:off x="4018350" y="2912225"/>
            <a:ext cx="139500" cy="93000"/>
          </a:xfrm>
          <a:prstGeom prst="ellipse">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1" name="Shape 131"/>
          <p:cNvSpPr/>
          <p:nvPr/>
        </p:nvSpPr>
        <p:spPr>
          <a:xfrm>
            <a:off x="4170750" y="2912225"/>
            <a:ext cx="139500" cy="93000"/>
          </a:xfrm>
          <a:prstGeom prst="ellipse">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2" name="Shape 132"/>
          <p:cNvSpPr/>
          <p:nvPr/>
        </p:nvSpPr>
        <p:spPr>
          <a:xfrm>
            <a:off x="4323150" y="2912225"/>
            <a:ext cx="139500" cy="93000"/>
          </a:xfrm>
          <a:prstGeom prst="ellipse">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3" name="Shape 133"/>
          <p:cNvSpPr/>
          <p:nvPr/>
        </p:nvSpPr>
        <p:spPr>
          <a:xfrm>
            <a:off x="4475550" y="2912225"/>
            <a:ext cx="139500" cy="93000"/>
          </a:xfrm>
          <a:prstGeom prst="ellipse">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4" name="Shape 134"/>
          <p:cNvSpPr/>
          <p:nvPr/>
        </p:nvSpPr>
        <p:spPr>
          <a:xfrm>
            <a:off x="4627950" y="2912225"/>
            <a:ext cx="139500" cy="93000"/>
          </a:xfrm>
          <a:prstGeom prst="ellipse">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5" name="Shape 135"/>
          <p:cNvSpPr/>
          <p:nvPr/>
        </p:nvSpPr>
        <p:spPr>
          <a:xfrm>
            <a:off x="4780350" y="2912225"/>
            <a:ext cx="139500" cy="93000"/>
          </a:xfrm>
          <a:prstGeom prst="ellipse">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6" name="Shape 136"/>
          <p:cNvSpPr/>
          <p:nvPr/>
        </p:nvSpPr>
        <p:spPr>
          <a:xfrm>
            <a:off x="4932750" y="2912225"/>
            <a:ext cx="139500" cy="93000"/>
          </a:xfrm>
          <a:prstGeom prst="ellipse">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7" name="Shape 137"/>
          <p:cNvSpPr/>
          <p:nvPr/>
        </p:nvSpPr>
        <p:spPr>
          <a:xfrm>
            <a:off x="5085150" y="2912225"/>
            <a:ext cx="139500" cy="93000"/>
          </a:xfrm>
          <a:prstGeom prst="ellipse">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8" name="Shape 138"/>
          <p:cNvSpPr/>
          <p:nvPr/>
        </p:nvSpPr>
        <p:spPr>
          <a:xfrm>
            <a:off x="2250250" y="2986625"/>
            <a:ext cx="139500" cy="93000"/>
          </a:xfrm>
          <a:prstGeom prst="ellipse">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9" name="Shape 139"/>
          <p:cNvSpPr/>
          <p:nvPr/>
        </p:nvSpPr>
        <p:spPr>
          <a:xfrm>
            <a:off x="6475250" y="2909100"/>
            <a:ext cx="1116900" cy="314100"/>
          </a:xfrm>
          <a:prstGeom prst="rect">
            <a:avLst/>
          </a:prstGeom>
          <a:solidFill>
            <a:srgbClr val="F4CC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0" name="Shape 140"/>
          <p:cNvSpPr/>
          <p:nvPr/>
        </p:nvSpPr>
        <p:spPr>
          <a:xfrm>
            <a:off x="6856250" y="2981225"/>
            <a:ext cx="139500" cy="93000"/>
          </a:xfrm>
          <a:prstGeom prst="ellipse">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1" name="Shape 141"/>
          <p:cNvSpPr/>
          <p:nvPr/>
        </p:nvSpPr>
        <p:spPr>
          <a:xfrm>
            <a:off x="7137950" y="3057425"/>
            <a:ext cx="139500" cy="93000"/>
          </a:xfrm>
          <a:prstGeom prst="ellipse">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2" name="Shape 142"/>
          <p:cNvSpPr/>
          <p:nvPr/>
        </p:nvSpPr>
        <p:spPr>
          <a:xfrm>
            <a:off x="7366550" y="2981225"/>
            <a:ext cx="139500" cy="93000"/>
          </a:xfrm>
          <a:prstGeom prst="ellipse">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3" name="Shape 143"/>
          <p:cNvSpPr/>
          <p:nvPr/>
        </p:nvSpPr>
        <p:spPr>
          <a:xfrm>
            <a:off x="6551450" y="3057425"/>
            <a:ext cx="139500" cy="93000"/>
          </a:xfrm>
          <a:prstGeom prst="ellipse">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4" name="Shape 144"/>
          <p:cNvSpPr/>
          <p:nvPr/>
        </p:nvSpPr>
        <p:spPr>
          <a:xfrm>
            <a:off x="2171050" y="3251750"/>
            <a:ext cx="139500" cy="93000"/>
          </a:xfrm>
          <a:prstGeom prst="ellipse">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5" name="Shape 145"/>
          <p:cNvSpPr/>
          <p:nvPr/>
        </p:nvSpPr>
        <p:spPr>
          <a:xfrm>
            <a:off x="2323450" y="2870750"/>
            <a:ext cx="139500" cy="93000"/>
          </a:xfrm>
          <a:prstGeom prst="ellipse">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6" name="Shape 146"/>
          <p:cNvSpPr/>
          <p:nvPr/>
        </p:nvSpPr>
        <p:spPr>
          <a:xfrm>
            <a:off x="2399650" y="3099350"/>
            <a:ext cx="139500" cy="93000"/>
          </a:xfrm>
          <a:prstGeom prst="ellipse">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aphicFrame>
        <p:nvGraphicFramePr>
          <p:cNvPr id="147" name="Shape 147"/>
          <p:cNvGraphicFramePr/>
          <p:nvPr>
            <p:extLst>
              <p:ext uri="{D42A27DB-BD31-4B8C-83A1-F6EECF244321}">
                <p14:modId xmlns:p14="http://schemas.microsoft.com/office/powerpoint/2010/main" val="2411497155"/>
              </p:ext>
            </p:extLst>
          </p:nvPr>
        </p:nvGraphicFramePr>
        <p:xfrm>
          <a:off x="952500" y="1306585"/>
          <a:ext cx="7239000" cy="2111350"/>
        </p:xfrm>
        <a:graphic>
          <a:graphicData uri="http://schemas.openxmlformats.org/drawingml/2006/table">
            <a:tbl>
              <a:tblPr>
                <a:noFill/>
                <a:tableStyleId>{379C3D9A-E95B-4DAE-9511-7D713A567CE9}</a:tableStyleId>
              </a:tblPr>
              <a:tblGrid>
                <a:gridCol w="2413000"/>
                <a:gridCol w="2413000"/>
                <a:gridCol w="2413000"/>
              </a:tblGrid>
              <a:tr h="615150">
                <a:tc>
                  <a:txBody>
                    <a:bodyPr/>
                    <a:lstStyle/>
                    <a:p>
                      <a:pPr lvl="0" algn="ctr" rtl="0">
                        <a:lnSpc>
                          <a:spcPct val="115000"/>
                        </a:lnSpc>
                        <a:spcBef>
                          <a:spcPts val="0"/>
                        </a:spcBef>
                        <a:spcAft>
                          <a:spcPts val="1600"/>
                        </a:spcAft>
                        <a:buNone/>
                      </a:pPr>
                      <a:r>
                        <a:rPr lang="en" sz="1600" b="1" dirty="0">
                          <a:solidFill>
                            <a:schemeClr val="dk1"/>
                          </a:solidFill>
                        </a:rPr>
                        <a:t>Suspension</a:t>
                      </a:r>
                    </a:p>
                  </a:txBody>
                  <a:tcPr marL="91425" marR="91425" marT="91425" marB="91425" anchor="ctr">
                    <a:lnL w="19050" cap="flat" cmpd="sng">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tcPr>
                </a:tc>
                <a:tc>
                  <a:txBody>
                    <a:bodyPr/>
                    <a:lstStyle/>
                    <a:p>
                      <a:pPr lvl="0" algn="ctr" rtl="0">
                        <a:lnSpc>
                          <a:spcPct val="115000"/>
                        </a:lnSpc>
                        <a:spcBef>
                          <a:spcPts val="0"/>
                        </a:spcBef>
                        <a:spcAft>
                          <a:spcPts val="1600"/>
                        </a:spcAft>
                        <a:buNone/>
                      </a:pPr>
                      <a:r>
                        <a:rPr lang="en" sz="1600" b="1" dirty="0">
                          <a:solidFill>
                            <a:schemeClr val="dk1"/>
                          </a:solidFill>
                        </a:rPr>
                        <a:t>Coating</a:t>
                      </a:r>
                    </a:p>
                  </a:txBody>
                  <a:tcPr marL="91425" marR="91425" marT="91425" marB="91425" anchor="ctr">
                    <a:lnL w="19050" cap="flat" cmpd="sng">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tcPr>
                </a:tc>
                <a:tc>
                  <a:txBody>
                    <a:bodyPr/>
                    <a:lstStyle/>
                    <a:p>
                      <a:pPr lvl="0" algn="ctr" rtl="0">
                        <a:lnSpc>
                          <a:spcPct val="115000"/>
                        </a:lnSpc>
                        <a:spcBef>
                          <a:spcPts val="0"/>
                        </a:spcBef>
                        <a:spcAft>
                          <a:spcPts val="1600"/>
                        </a:spcAft>
                        <a:buNone/>
                      </a:pPr>
                      <a:r>
                        <a:rPr lang="en" sz="1600" b="1" dirty="0">
                          <a:solidFill>
                            <a:schemeClr val="dk1"/>
                          </a:solidFill>
                        </a:rPr>
                        <a:t>Nanocomposites</a:t>
                      </a:r>
                    </a:p>
                  </a:txBody>
                  <a:tcPr marL="91425" marR="91425" marT="91425" marB="91425" anchor="ctr">
                    <a:lnL w="19050" cap="flat" cmpd="sng">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tcPr>
                </a:tc>
              </a:tr>
              <a:tr h="839775">
                <a:tc>
                  <a:txBody>
                    <a:bodyPr/>
                    <a:lstStyle/>
                    <a:p>
                      <a:pPr lvl="0" rtl="0">
                        <a:lnSpc>
                          <a:spcPct val="115000"/>
                        </a:lnSpc>
                        <a:spcBef>
                          <a:spcPts val="0"/>
                        </a:spcBef>
                        <a:spcAft>
                          <a:spcPts val="1600"/>
                        </a:spcAft>
                        <a:buClr>
                          <a:schemeClr val="dk1"/>
                        </a:buClr>
                        <a:buSzPct val="61111"/>
                        <a:buFont typeface="Arial"/>
                        <a:buNone/>
                      </a:pPr>
                      <a:r>
                        <a:rPr lang="en" sz="1600">
                          <a:solidFill>
                            <a:schemeClr val="dk1"/>
                          </a:solidFill>
                        </a:rPr>
                        <a:t>Result in aggregation</a:t>
                      </a:r>
                    </a:p>
                  </a:txBody>
                  <a:tcPr marL="91425" marR="91425" marT="91425" marB="91425">
                    <a:lnL w="19050" cap="flat" cmpd="sng">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tcPr>
                </a:tc>
                <a:tc>
                  <a:txBody>
                    <a:bodyPr/>
                    <a:lstStyle/>
                    <a:p>
                      <a:pPr lvl="0">
                        <a:spcBef>
                          <a:spcPts val="0"/>
                        </a:spcBef>
                        <a:buNone/>
                      </a:pPr>
                      <a:r>
                        <a:rPr lang="en" sz="1600" dirty="0"/>
                        <a:t>Eventually slough off</a:t>
                      </a:r>
                    </a:p>
                  </a:txBody>
                  <a:tcPr marL="91425" marR="91425" marT="91425" marB="91425">
                    <a:lnL w="19050" cap="flat" cmpd="sng">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tcPr>
                </a:tc>
                <a:tc>
                  <a:txBody>
                    <a:bodyPr/>
                    <a:lstStyle/>
                    <a:p>
                      <a:pPr lvl="0">
                        <a:spcBef>
                          <a:spcPts val="0"/>
                        </a:spcBef>
                        <a:buNone/>
                      </a:pPr>
                      <a:r>
                        <a:rPr lang="en" sz="1600" dirty="0"/>
                        <a:t>Completely new material </a:t>
                      </a:r>
                    </a:p>
                  </a:txBody>
                  <a:tcPr marL="91425" marR="91425" marT="91425" marB="91425">
                    <a:lnL w="19050" cap="flat" cmpd="sng">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tcPr>
                </a:tc>
              </a:tr>
              <a:tr h="656425">
                <a:tc>
                  <a:txBody>
                    <a:bodyPr/>
                    <a:lstStyle/>
                    <a:p>
                      <a:pPr lvl="0">
                        <a:spcBef>
                          <a:spcPts val="0"/>
                        </a:spcBef>
                        <a:buNone/>
                      </a:pPr>
                      <a:endParaRPr/>
                    </a:p>
                  </a:txBody>
                  <a:tcPr marL="91425" marR="91425" marT="91425" marB="91425">
                    <a:lnL w="19050" cap="flat" cmpd="sng">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tcPr>
                </a:tc>
                <a:tc>
                  <a:txBody>
                    <a:bodyPr/>
                    <a:lstStyle/>
                    <a:p>
                      <a:pPr lvl="0">
                        <a:spcBef>
                          <a:spcPts val="0"/>
                        </a:spcBef>
                        <a:buNone/>
                      </a:pPr>
                      <a:endParaRPr dirty="0"/>
                    </a:p>
                  </a:txBody>
                  <a:tcPr marL="91425" marR="91425" marT="91425" marB="91425">
                    <a:lnL w="19050" cap="flat" cmpd="sng">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tcPr>
                </a:tc>
                <a:tc>
                  <a:txBody>
                    <a:bodyPr/>
                    <a:lstStyle/>
                    <a:p>
                      <a:pPr lvl="0">
                        <a:spcBef>
                          <a:spcPts val="0"/>
                        </a:spcBef>
                        <a:buNone/>
                      </a:pPr>
                      <a:endParaRPr dirty="0"/>
                    </a:p>
                  </a:txBody>
                  <a:tcPr marL="91425" marR="91425" marT="91425" marB="91425">
                    <a:lnL w="19050" cap="flat" cmpd="sng">
                      <a:solidFill>
                        <a:srgbClr val="000000"/>
                      </a:solidFill>
                      <a:prstDash val="solid"/>
                      <a:round/>
                      <a:headEnd type="none" w="med" len="med"/>
                      <a:tailEnd type="none" w="med" len="med"/>
                    </a:lnL>
                    <a:lnR w="19050" cap="flat" cmpd="sng">
                      <a:solidFill>
                        <a:srgbClr val="000000"/>
                      </a:solidFill>
                      <a:prstDash val="solid"/>
                      <a:round/>
                      <a:headEnd type="none" w="med" len="med"/>
                      <a:tailEnd type="none" w="med" len="med"/>
                    </a:lnR>
                    <a:lnT w="19050" cap="flat" cmpd="sng">
                      <a:solidFill>
                        <a:srgbClr val="000000"/>
                      </a:solidFill>
                      <a:prstDash val="solid"/>
                      <a:round/>
                      <a:headEnd type="none" w="med" len="med"/>
                      <a:tailEnd type="none" w="med" len="med"/>
                    </a:lnT>
                    <a:lnB w="19050" cap="flat" cmpd="sng">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sz="3200" b="1" dirty="0"/>
              <a:t>Goals</a:t>
            </a:r>
          </a:p>
        </p:txBody>
      </p:sp>
      <p:sp>
        <p:nvSpPr>
          <p:cNvPr id="153" name="Shape 153"/>
          <p:cNvSpPr txBox="1">
            <a:spLocks noGrp="1"/>
          </p:cNvSpPr>
          <p:nvPr>
            <p:ph type="body" idx="1"/>
          </p:nvPr>
        </p:nvSpPr>
        <p:spPr>
          <a:prstGeom prst="rect">
            <a:avLst/>
          </a:prstGeom>
        </p:spPr>
        <p:txBody>
          <a:bodyPr lIns="91425" tIns="91425" rIns="91425" bIns="91425" anchor="t" anchorCtr="0">
            <a:noAutofit/>
          </a:bodyPr>
          <a:lstStyle/>
          <a:p>
            <a:pPr lvl="0" rtl="0">
              <a:spcBef>
                <a:spcPts val="0"/>
              </a:spcBef>
              <a:buNone/>
            </a:pPr>
            <a:r>
              <a:rPr lang="en" sz="1800" dirty="0">
                <a:solidFill>
                  <a:srgbClr val="000000"/>
                </a:solidFill>
              </a:rPr>
              <a:t>G1. Understand the impact of biofilms on the quality of drinking water</a:t>
            </a:r>
            <a:r>
              <a:rPr lang="en" sz="1800" dirty="0" smtClean="0">
                <a:solidFill>
                  <a:srgbClr val="000000"/>
                </a:solidFill>
              </a:rPr>
              <a:t>.</a:t>
            </a:r>
          </a:p>
          <a:p>
            <a:pPr lvl="0" rtl="0">
              <a:spcBef>
                <a:spcPts val="0"/>
              </a:spcBef>
              <a:buNone/>
            </a:pPr>
            <a:endParaRPr lang="en" sz="1800" dirty="0">
              <a:solidFill>
                <a:srgbClr val="000000"/>
              </a:solidFill>
            </a:endParaRPr>
          </a:p>
          <a:p>
            <a:pPr lvl="0" rtl="0">
              <a:spcBef>
                <a:spcPts val="0"/>
              </a:spcBef>
              <a:buNone/>
            </a:pPr>
            <a:r>
              <a:rPr lang="en" sz="1800" dirty="0">
                <a:solidFill>
                  <a:srgbClr val="000000"/>
                </a:solidFill>
              </a:rPr>
              <a:t>G2. Investigate the influence of surface properties of nanomaterials in the prevention of biofilm growth</a:t>
            </a:r>
            <a:r>
              <a:rPr lang="en" sz="1800" dirty="0" smtClean="0">
                <a:solidFill>
                  <a:srgbClr val="000000"/>
                </a:solidFill>
              </a:rPr>
              <a:t>.</a:t>
            </a:r>
          </a:p>
          <a:p>
            <a:pPr lvl="0" rtl="0">
              <a:spcBef>
                <a:spcPts val="0"/>
              </a:spcBef>
              <a:buNone/>
            </a:pPr>
            <a:endParaRPr lang="en" sz="1800" dirty="0">
              <a:solidFill>
                <a:srgbClr val="000000"/>
              </a:solidFill>
            </a:endParaRPr>
          </a:p>
          <a:p>
            <a:pPr lvl="0" rtl="0">
              <a:spcBef>
                <a:spcPts val="0"/>
              </a:spcBef>
              <a:buNone/>
            </a:pPr>
            <a:r>
              <a:rPr lang="en" sz="1800" dirty="0">
                <a:solidFill>
                  <a:srgbClr val="000000"/>
                </a:solidFill>
              </a:rPr>
              <a:t>G3. Discover the relationship between research in academia and concepts taught in today’s classroom.</a:t>
            </a:r>
          </a:p>
        </p:txBody>
      </p:sp>
      <p:sp>
        <p:nvSpPr>
          <p:cNvPr id="154" name="Shape 154"/>
          <p:cNvSpPr txBox="1">
            <a:spLocks noGrp="1"/>
          </p:cNvSpPr>
          <p:nvPr>
            <p:ph type="sldNum" idx="10"/>
          </p:nvPr>
        </p:nvSpPr>
        <p:spPr>
          <a:prstGeom prst="rect">
            <a:avLst/>
          </a:prstGeom>
        </p:spPr>
        <p:txBody>
          <a:bodyPr lIns="91425" tIns="91425" rIns="91425" bIns="91425" anchor="ctr" anchorCtr="0">
            <a:noAutofit/>
          </a:bodyPr>
          <a:lstStyle/>
          <a:p>
            <a:pPr lvl="0">
              <a:spcBef>
                <a:spcPts val="0"/>
              </a:spcBef>
              <a:buNone/>
            </a:pPr>
            <a:fld id="{00000000-1234-1234-1234-123412341234}" type="slidenum">
              <a:rPr lang="en"/>
              <a:t>9</a:t>
            </a:fld>
            <a:endParaRPr lang="en"/>
          </a:p>
        </p:txBody>
      </p:sp>
      <p:pic>
        <p:nvPicPr>
          <p:cNvPr id="155" name="Shape 155" descr="IMG_1568.JPG"/>
          <p:cNvPicPr preferRelativeResize="0"/>
          <p:nvPr/>
        </p:nvPicPr>
        <p:blipFill>
          <a:blip r:embed="rId3">
            <a:alphaModFix/>
          </a:blip>
          <a:stretch>
            <a:fillRect/>
          </a:stretch>
        </p:blipFill>
        <p:spPr>
          <a:xfrm>
            <a:off x="3402553" y="2963142"/>
            <a:ext cx="2338894" cy="1605733"/>
          </a:xfrm>
          <a:prstGeom prst="rect">
            <a:avLst/>
          </a:prstGeom>
          <a:noFill/>
          <a:ln w="19050" cap="flat" cmpd="sng">
            <a:solidFill>
              <a:srgbClr val="000000"/>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194</TotalTime>
  <Words>1590</Words>
  <Application>Microsoft Office PowerPoint</Application>
  <PresentationFormat>On-screen Show (16:9)</PresentationFormat>
  <Paragraphs>279</Paragraphs>
  <Slides>31</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MS PGothic</vt:lpstr>
      <vt:lpstr>Arial</vt:lpstr>
      <vt:lpstr>Calibri</vt:lpstr>
      <vt:lpstr>Times New Roman</vt:lpstr>
      <vt:lpstr>Default Design</vt:lpstr>
      <vt:lpstr>Application of Nanocomposites on Controlling Biofilms in Drinking Water Distribution System RET Group Presentation</vt:lpstr>
      <vt:lpstr>Why Should You Care??</vt:lpstr>
      <vt:lpstr>Table of Contents</vt:lpstr>
      <vt:lpstr>Introduction / Abstract</vt:lpstr>
      <vt:lpstr>Background Literature Review  </vt:lpstr>
      <vt:lpstr>Possible Solutions for Biofilm Control in Water Distribution System  </vt:lpstr>
      <vt:lpstr>Carbon Nanotubes (CNTs)   </vt:lpstr>
      <vt:lpstr>3 Applications of CNTs  </vt:lpstr>
      <vt:lpstr>Goals</vt:lpstr>
      <vt:lpstr>Objectives</vt:lpstr>
      <vt:lpstr>Research Tasks</vt:lpstr>
      <vt:lpstr>Timeline</vt:lpstr>
      <vt:lpstr>Research Training: Building the Biofilm Reactor</vt:lpstr>
      <vt:lpstr>Adding Microbial Species</vt:lpstr>
      <vt:lpstr>Nutrient Solution</vt:lpstr>
      <vt:lpstr>Complete Reactor Setup</vt:lpstr>
      <vt:lpstr>Data Collection with LSM</vt:lpstr>
      <vt:lpstr>Biofilm Growth Quantification</vt:lpstr>
      <vt:lpstr>Surface Property Analysis</vt:lpstr>
      <vt:lpstr>PowerPoint Presentation</vt:lpstr>
      <vt:lpstr>                                                              </vt:lpstr>
      <vt:lpstr>Data Analyzed Using JMP Ⓡ</vt:lpstr>
      <vt:lpstr>Goal Execution</vt:lpstr>
      <vt:lpstr>Amy Parker’s Unit Progress</vt:lpstr>
      <vt:lpstr>Standards and Research Connection?</vt:lpstr>
      <vt:lpstr>The Challenge</vt:lpstr>
      <vt:lpstr>Nancy Vossen’s Unit Progress</vt:lpstr>
      <vt:lpstr>Nancy: Standards and Research Connection</vt:lpstr>
      <vt:lpstr>Nancy:  The Challenge</vt:lpstr>
      <vt:lpstr>References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 of Nanocomposites on Controlling Biofilms in Drinking Water Distribution System RET Group Presentation</dc:title>
  <dc:creator>RET Gunderman</dc:creator>
  <cp:lastModifiedBy>RET</cp:lastModifiedBy>
  <cp:revision>26</cp:revision>
  <dcterms:modified xsi:type="dcterms:W3CDTF">2016-07-27T14:28:43Z</dcterms:modified>
</cp:coreProperties>
</file>